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71"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A40C"/>
    <a:srgbClr val="CA1906"/>
    <a:srgbClr val="BA163D"/>
    <a:srgbClr val="1DA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3" d="100"/>
          <a:sy n="113" d="100"/>
        </p:scale>
        <p:origin x="43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9B6275-1A2A-4CD2-A41C-88CE14E1B72C}" type="datetimeFigureOut">
              <a:rPr lang="en-GB" smtClean="0"/>
              <a:t>02/09/2015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B2A216-F388-4AA2-AEC2-A37B11029340}" type="slidenum">
              <a:rPr lang="en-GB" smtClean="0"/>
              <a:t>‹#›</a:t>
            </a:fld>
            <a:endParaRPr lang="en-GB"/>
          </a:p>
        </p:txBody>
      </p:sp>
    </p:spTree>
    <p:extLst>
      <p:ext uri="{BB962C8B-B14F-4D97-AF65-F5344CB8AC3E}">
        <p14:creationId xmlns:p14="http://schemas.microsoft.com/office/powerpoint/2010/main" val="149272675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B6275-1A2A-4CD2-A41C-88CE14E1B72C}" type="datetimeFigureOut">
              <a:rPr lang="en-GB" smtClean="0"/>
              <a:t>02/09/2015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2A216-F388-4AA2-AEC2-A37B11029340}" type="slidenum">
              <a:rPr lang="en-GB" smtClean="0"/>
              <a:t>‹#›</a:t>
            </a:fld>
            <a:endParaRPr lang="en-GB"/>
          </a:p>
        </p:txBody>
      </p:sp>
    </p:spTree>
    <p:extLst>
      <p:ext uri="{BB962C8B-B14F-4D97-AF65-F5344CB8AC3E}">
        <p14:creationId xmlns:p14="http://schemas.microsoft.com/office/powerpoint/2010/main" val="246259758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1015663"/>
          </a:xfrm>
          <a:prstGeom prst="rect">
            <a:avLst/>
          </a:prstGeom>
          <a:noFill/>
        </p:spPr>
        <p:txBody>
          <a:bodyPr wrap="square" rtlCol="0">
            <a:spAutoFit/>
          </a:bodyPr>
          <a:lstStyle/>
          <a:p>
            <a:pPr algn="ctr"/>
            <a:r>
              <a:rPr lang="en-GB" sz="36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“We’re in God’s army now!”</a:t>
            </a:r>
          </a:p>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39398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10039546" cy="646331"/>
          </a:xfrm>
          <a:prstGeom prst="rect">
            <a:avLst/>
          </a:prstGeom>
          <a:solidFill>
            <a:schemeClr val="accent4">
              <a:lumMod val="20000"/>
              <a:lumOff val="80000"/>
            </a:schemeClr>
          </a:solidFill>
        </p:spPr>
        <p:txBody>
          <a:bodyPr wrap="square" rtlCol="0">
            <a:spAutoFit/>
          </a:bodyPr>
          <a:lstStyle/>
          <a:p>
            <a:pPr marL="457200" indent="-457200">
              <a:buFont typeface="+mj-lt"/>
              <a:buAutoNum type="arabicPeriod"/>
            </a:pPr>
            <a:r>
              <a:rPr lang="en-GB" sz="3600" b="1" dirty="0" smtClean="0">
                <a:ln>
                  <a:solidFill>
                    <a:schemeClr val="tx1"/>
                  </a:solidFill>
                </a:ln>
                <a:solidFill>
                  <a:srgbClr val="7030A0"/>
                </a:solidFill>
                <a:effectLst>
                  <a:glow rad="63500">
                    <a:srgbClr val="FFFF00"/>
                  </a:glow>
                </a:effectLst>
              </a:rPr>
              <a:t>Ministry = living where God wants to you to live</a:t>
            </a:r>
            <a:endParaRPr lang="en-GB" sz="3600" b="1" dirty="0">
              <a:ln>
                <a:solidFill>
                  <a:schemeClr val="tx1"/>
                </a:solidFill>
              </a:ln>
              <a:solidFill>
                <a:srgbClr val="7030A0"/>
              </a:solidFill>
              <a:effectLst>
                <a:glow rad="63500">
                  <a:srgbClr val="FFFF00"/>
                </a:glow>
              </a:effectLst>
            </a:endParaRPr>
          </a:p>
        </p:txBody>
      </p:sp>
      <p:sp>
        <p:nvSpPr>
          <p:cNvPr id="7" name="TextBox 6"/>
          <p:cNvSpPr txBox="1"/>
          <p:nvPr/>
        </p:nvSpPr>
        <p:spPr>
          <a:xfrm>
            <a:off x="1055802" y="1768694"/>
            <a:ext cx="10020693" cy="584775"/>
          </a:xfrm>
          <a:prstGeom prst="rect">
            <a:avLst/>
          </a:prstGeom>
          <a:solidFill>
            <a:schemeClr val="accent4">
              <a:lumMod val="20000"/>
              <a:lumOff val="80000"/>
            </a:schemeClr>
          </a:solidFill>
        </p:spPr>
        <p:txBody>
          <a:bodyPr wrap="square" rtlCol="0">
            <a:spAutoFit/>
          </a:bodyPr>
          <a:lstStyle/>
          <a:p>
            <a:pPr marL="2571750" lvl="5" indent="-285750">
              <a:buFont typeface="Arial" panose="020B0604020202020204" pitchFamily="34" charset="0"/>
              <a:buChar char="•"/>
            </a:pPr>
            <a:r>
              <a:rPr lang="en-GB" sz="3200" b="1" dirty="0" smtClean="0">
                <a:ln>
                  <a:solidFill>
                    <a:schemeClr val="tx1"/>
                  </a:solidFill>
                </a:ln>
                <a:solidFill>
                  <a:srgbClr val="BA163D"/>
                </a:solidFill>
                <a:effectLst>
                  <a:glow rad="63500">
                    <a:srgbClr val="FFFF00"/>
                  </a:glow>
                </a:effectLst>
              </a:rPr>
              <a:t>Where does God want us to live?</a:t>
            </a:r>
            <a:endParaRPr lang="en-GB" sz="3200" b="1" dirty="0">
              <a:ln>
                <a:solidFill>
                  <a:schemeClr val="tx1"/>
                </a:solidFill>
              </a:ln>
              <a:solidFill>
                <a:srgbClr val="BA163D"/>
              </a:solidFill>
              <a:effectLst>
                <a:glow rad="63500">
                  <a:srgbClr val="FFFF00"/>
                </a:glow>
              </a:effectLst>
            </a:endParaRPr>
          </a:p>
        </p:txBody>
      </p:sp>
    </p:spTree>
    <p:extLst>
      <p:ext uri="{BB962C8B-B14F-4D97-AF65-F5344CB8AC3E}">
        <p14:creationId xmlns:p14="http://schemas.microsoft.com/office/powerpoint/2010/main" val="45355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10039546" cy="646331"/>
          </a:xfrm>
          <a:prstGeom prst="rect">
            <a:avLst/>
          </a:prstGeom>
          <a:solidFill>
            <a:schemeClr val="accent4">
              <a:lumMod val="20000"/>
              <a:lumOff val="80000"/>
            </a:schemeClr>
          </a:solidFill>
        </p:spPr>
        <p:txBody>
          <a:bodyPr wrap="square" rtlCol="0">
            <a:spAutoFit/>
          </a:bodyPr>
          <a:lstStyle/>
          <a:p>
            <a:pPr marL="457200" indent="-457200">
              <a:buFont typeface="+mj-lt"/>
              <a:buAutoNum type="arabicPeriod"/>
            </a:pPr>
            <a:r>
              <a:rPr lang="en-GB" sz="3600" b="1" dirty="0" smtClean="0">
                <a:ln>
                  <a:solidFill>
                    <a:schemeClr val="tx1"/>
                  </a:solidFill>
                </a:ln>
                <a:solidFill>
                  <a:srgbClr val="7030A0"/>
                </a:solidFill>
                <a:effectLst>
                  <a:glow rad="63500">
                    <a:srgbClr val="FFFF00"/>
                  </a:glow>
                </a:effectLst>
              </a:rPr>
              <a:t>Ministry = living where God wants to you to live</a:t>
            </a:r>
            <a:endParaRPr lang="en-GB" sz="3600" b="1" dirty="0">
              <a:ln>
                <a:solidFill>
                  <a:schemeClr val="tx1"/>
                </a:solidFill>
              </a:ln>
              <a:solidFill>
                <a:srgbClr val="7030A0"/>
              </a:solidFill>
              <a:effectLst>
                <a:glow rad="63500">
                  <a:srgbClr val="FFFF00"/>
                </a:glow>
              </a:effectLst>
            </a:endParaRPr>
          </a:p>
        </p:txBody>
      </p:sp>
      <p:sp>
        <p:nvSpPr>
          <p:cNvPr id="7" name="TextBox 6"/>
          <p:cNvSpPr txBox="1"/>
          <p:nvPr/>
        </p:nvSpPr>
        <p:spPr>
          <a:xfrm>
            <a:off x="1065228" y="1768694"/>
            <a:ext cx="10020693" cy="954107"/>
          </a:xfrm>
          <a:prstGeom prst="rect">
            <a:avLst/>
          </a:prstGeom>
          <a:solidFill>
            <a:schemeClr val="accent4">
              <a:lumMod val="20000"/>
              <a:lumOff val="80000"/>
            </a:schemeClr>
          </a:solidFill>
        </p:spPr>
        <p:txBody>
          <a:bodyPr wrap="square" rtlCol="0">
            <a:spAutoFit/>
          </a:bodyPr>
          <a:lstStyle/>
          <a:p>
            <a:pPr marL="2571750" lvl="5" indent="-285750">
              <a:buFont typeface="Arial" panose="020B0604020202020204" pitchFamily="34" charset="0"/>
              <a:buChar char="•"/>
            </a:pPr>
            <a:r>
              <a:rPr lang="en-GB" sz="2400" b="1" dirty="0" smtClean="0">
                <a:ln>
                  <a:solidFill>
                    <a:schemeClr val="tx1"/>
                  </a:solidFill>
                </a:ln>
                <a:solidFill>
                  <a:srgbClr val="BA163D"/>
                </a:solidFill>
                <a:effectLst>
                  <a:glow rad="63500">
                    <a:srgbClr val="FFFF00"/>
                  </a:glow>
                </a:effectLst>
              </a:rPr>
              <a:t>Where does God want us to live?</a:t>
            </a:r>
          </a:p>
          <a:p>
            <a:pPr marL="2571750" lvl="5" indent="-285750">
              <a:buFont typeface="Arial" panose="020B0604020202020204" pitchFamily="34" charset="0"/>
              <a:buChar char="•"/>
            </a:pPr>
            <a:r>
              <a:rPr lang="en-GB" sz="3200" b="1" dirty="0" smtClean="0">
                <a:ln>
                  <a:solidFill>
                    <a:schemeClr val="tx1"/>
                  </a:solidFill>
                </a:ln>
                <a:solidFill>
                  <a:srgbClr val="BA163D"/>
                </a:solidFill>
                <a:effectLst>
                  <a:glow rad="63500">
                    <a:srgbClr val="FFFF00"/>
                  </a:glow>
                </a:effectLst>
              </a:rPr>
              <a:t>Remember: heaven is a city, not a resort!</a:t>
            </a:r>
            <a:endParaRPr lang="en-GB" sz="3200" b="1" dirty="0">
              <a:ln>
                <a:solidFill>
                  <a:schemeClr val="tx1"/>
                </a:solidFill>
              </a:ln>
              <a:solidFill>
                <a:srgbClr val="BA163D"/>
              </a:solidFill>
              <a:effectLst>
                <a:glow rad="63500">
                  <a:srgbClr val="FFFF00"/>
                </a:glow>
              </a:effectLst>
            </a:endParaRPr>
          </a:p>
        </p:txBody>
      </p:sp>
    </p:spTree>
    <p:extLst>
      <p:ext uri="{BB962C8B-B14F-4D97-AF65-F5344CB8AC3E}">
        <p14:creationId xmlns:p14="http://schemas.microsoft.com/office/powerpoint/2010/main" val="283494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10039546" cy="1077218"/>
          </a:xfrm>
          <a:prstGeom prst="rect">
            <a:avLst/>
          </a:prstGeom>
          <a:solidFill>
            <a:schemeClr val="accent4">
              <a:lumMod val="20000"/>
              <a:lumOff val="80000"/>
            </a:schemeClr>
          </a:solidFill>
        </p:spPr>
        <p:txBody>
          <a:bodyPr wrap="square" rtlCol="0">
            <a:spAutoFit/>
          </a:bodyPr>
          <a:lstStyle/>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living where God wants to you to live</a:t>
            </a:r>
          </a:p>
          <a:p>
            <a:pPr marL="457200" indent="-457200">
              <a:buFont typeface="+mj-lt"/>
              <a:buAutoNum type="arabicPeriod"/>
            </a:pPr>
            <a:r>
              <a:rPr lang="en-GB" sz="3600" b="1" dirty="0" smtClean="0">
                <a:ln>
                  <a:solidFill>
                    <a:schemeClr val="tx1"/>
                  </a:solidFill>
                </a:ln>
                <a:solidFill>
                  <a:srgbClr val="7030A0"/>
                </a:solidFill>
                <a:effectLst>
                  <a:glow rad="63500">
                    <a:srgbClr val="FFFF00"/>
                  </a:glow>
                </a:effectLst>
              </a:rPr>
              <a:t>Ministry = using God-given gifts</a:t>
            </a:r>
            <a:endParaRPr lang="en-GB" sz="3600" b="1" dirty="0">
              <a:ln>
                <a:solidFill>
                  <a:schemeClr val="tx1"/>
                </a:solidFill>
              </a:ln>
              <a:solidFill>
                <a:srgbClr val="7030A0"/>
              </a:solidFill>
              <a:effectLst>
                <a:glow rad="63500">
                  <a:srgbClr val="FFFF00"/>
                </a:glow>
              </a:effectLst>
            </a:endParaRPr>
          </a:p>
        </p:txBody>
      </p:sp>
    </p:spTree>
    <p:extLst>
      <p:ext uri="{BB962C8B-B14F-4D97-AF65-F5344CB8AC3E}">
        <p14:creationId xmlns:p14="http://schemas.microsoft.com/office/powerpoint/2010/main" val="75050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10039546" cy="1077218"/>
          </a:xfrm>
          <a:prstGeom prst="rect">
            <a:avLst/>
          </a:prstGeom>
          <a:solidFill>
            <a:schemeClr val="accent4">
              <a:lumMod val="20000"/>
              <a:lumOff val="80000"/>
            </a:schemeClr>
          </a:solidFill>
        </p:spPr>
        <p:txBody>
          <a:bodyPr wrap="square" rtlCol="0">
            <a:spAutoFit/>
          </a:bodyPr>
          <a:lstStyle/>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living where God wants to you to live</a:t>
            </a:r>
          </a:p>
          <a:p>
            <a:pPr marL="457200" indent="-457200">
              <a:buFont typeface="+mj-lt"/>
              <a:buAutoNum type="arabicPeriod"/>
            </a:pPr>
            <a:r>
              <a:rPr lang="en-GB" sz="3600" b="1" dirty="0" smtClean="0">
                <a:ln>
                  <a:solidFill>
                    <a:schemeClr val="tx1"/>
                  </a:solidFill>
                </a:ln>
                <a:solidFill>
                  <a:srgbClr val="7030A0"/>
                </a:solidFill>
                <a:effectLst>
                  <a:glow rad="63500">
                    <a:srgbClr val="FFFF00"/>
                  </a:glow>
                </a:effectLst>
              </a:rPr>
              <a:t>Ministry = using God-given gifts</a:t>
            </a:r>
            <a:endParaRPr lang="en-GB" sz="3600" b="1" dirty="0">
              <a:ln>
                <a:solidFill>
                  <a:schemeClr val="tx1"/>
                </a:solidFill>
              </a:ln>
              <a:solidFill>
                <a:srgbClr val="7030A0"/>
              </a:solidFill>
              <a:effectLst>
                <a:glow rad="63500">
                  <a:srgbClr val="FFFF00"/>
                </a:glow>
              </a:effectLst>
            </a:endParaRPr>
          </a:p>
        </p:txBody>
      </p:sp>
      <p:sp>
        <p:nvSpPr>
          <p:cNvPr id="8" name="TextBox 7"/>
          <p:cNvSpPr txBox="1"/>
          <p:nvPr/>
        </p:nvSpPr>
        <p:spPr>
          <a:xfrm>
            <a:off x="1055802" y="2199581"/>
            <a:ext cx="10039546" cy="523220"/>
          </a:xfrm>
          <a:prstGeom prst="rect">
            <a:avLst/>
          </a:prstGeom>
          <a:solidFill>
            <a:schemeClr val="accent4">
              <a:lumMod val="20000"/>
              <a:lumOff val="80000"/>
            </a:schemeClr>
          </a:solidFill>
        </p:spPr>
        <p:txBody>
          <a:bodyPr wrap="square" rtlCol="0">
            <a:spAutoFit/>
          </a:bodyPr>
          <a:lstStyle/>
          <a:p>
            <a:pPr marL="2286000" lvl="4" indent="-457200">
              <a:buFont typeface="Arial" panose="020B0604020202020204" pitchFamily="34" charset="0"/>
              <a:buChar char="•"/>
            </a:pPr>
            <a:r>
              <a:rPr lang="en-GB" sz="2800" b="1" dirty="0" smtClean="0">
                <a:ln>
                  <a:solidFill>
                    <a:schemeClr val="tx1"/>
                  </a:solidFill>
                </a:ln>
                <a:solidFill>
                  <a:srgbClr val="002060"/>
                </a:solidFill>
                <a:effectLst>
                  <a:glow rad="63500">
                    <a:srgbClr val="FFFF00"/>
                  </a:glow>
                </a:effectLst>
              </a:rPr>
              <a:t>Body of Christ – see 1 Corinthians 12:12-30</a:t>
            </a:r>
            <a:endParaRPr lang="en-GB" sz="2800" b="1" dirty="0">
              <a:ln>
                <a:solidFill>
                  <a:schemeClr val="tx1"/>
                </a:solidFill>
              </a:ln>
              <a:solidFill>
                <a:srgbClr val="002060"/>
              </a:solidFill>
              <a:effectLst>
                <a:glow rad="63500">
                  <a:srgbClr val="FFFF00"/>
                </a:glow>
              </a:effectLst>
            </a:endParaRPr>
          </a:p>
        </p:txBody>
      </p:sp>
    </p:spTree>
    <p:extLst>
      <p:ext uri="{BB962C8B-B14F-4D97-AF65-F5344CB8AC3E}">
        <p14:creationId xmlns:p14="http://schemas.microsoft.com/office/powerpoint/2010/main" val="285604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10039546" cy="1077218"/>
          </a:xfrm>
          <a:prstGeom prst="rect">
            <a:avLst/>
          </a:prstGeom>
          <a:solidFill>
            <a:schemeClr val="accent4">
              <a:lumMod val="20000"/>
              <a:lumOff val="80000"/>
            </a:schemeClr>
          </a:solidFill>
        </p:spPr>
        <p:txBody>
          <a:bodyPr wrap="square" rtlCol="0">
            <a:spAutoFit/>
          </a:bodyPr>
          <a:lstStyle/>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living where God wants to you to live</a:t>
            </a:r>
          </a:p>
          <a:p>
            <a:pPr marL="457200" indent="-457200">
              <a:buFont typeface="+mj-lt"/>
              <a:buAutoNum type="arabicPeriod"/>
            </a:pPr>
            <a:r>
              <a:rPr lang="en-GB" sz="3600" b="1" dirty="0" smtClean="0">
                <a:ln>
                  <a:solidFill>
                    <a:schemeClr val="tx1"/>
                  </a:solidFill>
                </a:ln>
                <a:solidFill>
                  <a:srgbClr val="7030A0"/>
                </a:solidFill>
                <a:effectLst>
                  <a:glow rad="63500">
                    <a:srgbClr val="FFFF00"/>
                  </a:glow>
                </a:effectLst>
              </a:rPr>
              <a:t>Ministry = using God-given gifts</a:t>
            </a:r>
            <a:endParaRPr lang="en-GB" sz="3600" b="1" dirty="0">
              <a:ln>
                <a:solidFill>
                  <a:schemeClr val="tx1"/>
                </a:solidFill>
              </a:ln>
              <a:solidFill>
                <a:srgbClr val="7030A0"/>
              </a:solidFill>
              <a:effectLst>
                <a:glow rad="63500">
                  <a:srgbClr val="FFFF00"/>
                </a:glow>
              </a:effectLst>
            </a:endParaRPr>
          </a:p>
        </p:txBody>
      </p:sp>
      <p:sp>
        <p:nvSpPr>
          <p:cNvPr id="8" name="TextBox 7"/>
          <p:cNvSpPr txBox="1"/>
          <p:nvPr/>
        </p:nvSpPr>
        <p:spPr>
          <a:xfrm>
            <a:off x="1055802" y="2192020"/>
            <a:ext cx="10039546" cy="2185214"/>
          </a:xfrm>
          <a:prstGeom prst="rect">
            <a:avLst/>
          </a:prstGeom>
          <a:solidFill>
            <a:schemeClr val="accent4">
              <a:lumMod val="20000"/>
              <a:lumOff val="80000"/>
            </a:schemeClr>
          </a:solidFill>
        </p:spPr>
        <p:txBody>
          <a:bodyPr wrap="square" rtlCol="0">
            <a:spAutoFit/>
          </a:bodyPr>
          <a:lstStyle/>
          <a:p>
            <a:pPr marL="2286000" lvl="4" indent="-457200">
              <a:buFont typeface="Arial" panose="020B0604020202020204" pitchFamily="34" charset="0"/>
              <a:buChar char="•"/>
            </a:pPr>
            <a:r>
              <a:rPr lang="en-GB" sz="2400" b="1" dirty="0" smtClean="0">
                <a:ln>
                  <a:solidFill>
                    <a:schemeClr val="tx1"/>
                  </a:solidFill>
                </a:ln>
                <a:solidFill>
                  <a:srgbClr val="002060"/>
                </a:solidFill>
                <a:effectLst>
                  <a:glow rad="63500">
                    <a:srgbClr val="FFFF00"/>
                  </a:glow>
                </a:effectLst>
              </a:rPr>
              <a:t>Body of Christ – see 1 Corinthians 12:12-30</a:t>
            </a:r>
          </a:p>
          <a:p>
            <a:pPr marL="2286000" lvl="4" indent="-457200">
              <a:buFont typeface="Arial" panose="020B0604020202020204" pitchFamily="34" charset="0"/>
              <a:buChar char="•"/>
            </a:pPr>
            <a:r>
              <a:rPr lang="en-GB" sz="2800" b="1" dirty="0" smtClean="0">
                <a:ln>
                  <a:solidFill>
                    <a:schemeClr val="tx1"/>
                  </a:solidFill>
                </a:ln>
                <a:solidFill>
                  <a:srgbClr val="002060"/>
                </a:solidFill>
                <a:effectLst>
                  <a:glow rad="63500">
                    <a:srgbClr val="FFFF00"/>
                  </a:glow>
                </a:effectLst>
              </a:rPr>
              <a:t>Identification of gifts – </a:t>
            </a:r>
            <a:r>
              <a:rPr lang="en-GB" sz="2800" b="1" i="1" dirty="0" smtClean="0">
                <a:ln>
                  <a:solidFill>
                    <a:schemeClr val="tx1"/>
                  </a:solidFill>
                </a:ln>
                <a:solidFill>
                  <a:srgbClr val="0070C0"/>
                </a:solidFill>
                <a:effectLst>
                  <a:glow rad="63500">
                    <a:srgbClr val="FFFF00"/>
                  </a:glow>
                </a:effectLst>
              </a:rPr>
              <a:t>“the person who complains, ‘this isn’t a caring church’ is probably a caring person. He who complains about a lack of organisation might well be a gifted administrator!”</a:t>
            </a:r>
            <a:r>
              <a:rPr lang="en-GB" sz="2800" b="1" dirty="0" smtClean="0">
                <a:ln>
                  <a:solidFill>
                    <a:schemeClr val="tx1"/>
                  </a:solidFill>
                </a:ln>
                <a:solidFill>
                  <a:srgbClr val="002060"/>
                </a:solidFill>
                <a:effectLst>
                  <a:glow rad="63500">
                    <a:srgbClr val="FFFF00"/>
                  </a:glow>
                </a:effectLst>
              </a:rPr>
              <a:t> </a:t>
            </a:r>
            <a:endParaRPr lang="en-GB" sz="2800" b="1" dirty="0">
              <a:ln>
                <a:solidFill>
                  <a:schemeClr val="tx1"/>
                </a:solidFill>
              </a:ln>
              <a:solidFill>
                <a:srgbClr val="002060"/>
              </a:solidFill>
              <a:effectLst>
                <a:glow rad="63500">
                  <a:srgbClr val="FFFF00"/>
                </a:glow>
              </a:effectLst>
            </a:endParaRPr>
          </a:p>
        </p:txBody>
      </p:sp>
    </p:spTree>
    <p:extLst>
      <p:ext uri="{BB962C8B-B14F-4D97-AF65-F5344CB8AC3E}">
        <p14:creationId xmlns:p14="http://schemas.microsoft.com/office/powerpoint/2010/main" val="347052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10039546" cy="1508105"/>
          </a:xfrm>
          <a:prstGeom prst="rect">
            <a:avLst/>
          </a:prstGeom>
          <a:solidFill>
            <a:schemeClr val="accent4">
              <a:lumMod val="20000"/>
              <a:lumOff val="80000"/>
            </a:schemeClr>
          </a:solidFill>
        </p:spPr>
        <p:txBody>
          <a:bodyPr wrap="square" rtlCol="0">
            <a:spAutoFit/>
          </a:bodyPr>
          <a:lstStyle/>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living where God wants to you to live</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using God-given gifts</a:t>
            </a:r>
          </a:p>
          <a:p>
            <a:pPr marL="457200" indent="-457200">
              <a:buFont typeface="+mj-lt"/>
              <a:buAutoNum type="arabicPeriod"/>
            </a:pPr>
            <a:r>
              <a:rPr lang="en-GB" sz="3600" b="1" dirty="0" smtClean="0">
                <a:ln>
                  <a:solidFill>
                    <a:schemeClr val="tx1"/>
                  </a:solidFill>
                </a:ln>
                <a:solidFill>
                  <a:srgbClr val="7030A0"/>
                </a:solidFill>
                <a:effectLst>
                  <a:glow rad="63500">
                    <a:srgbClr val="FFFF00"/>
                  </a:glow>
                </a:effectLst>
              </a:rPr>
              <a:t>Ministry – faithfully serving in the shadows</a:t>
            </a:r>
            <a:endParaRPr lang="en-GB" sz="3600" b="1" dirty="0">
              <a:ln>
                <a:solidFill>
                  <a:schemeClr val="tx1"/>
                </a:solidFill>
              </a:ln>
              <a:solidFill>
                <a:srgbClr val="7030A0"/>
              </a:solidFill>
              <a:effectLst>
                <a:glow rad="63500">
                  <a:srgbClr val="FFFF00"/>
                </a:glow>
              </a:effectLst>
            </a:endParaRPr>
          </a:p>
        </p:txBody>
      </p:sp>
    </p:spTree>
    <p:extLst>
      <p:ext uri="{BB962C8B-B14F-4D97-AF65-F5344CB8AC3E}">
        <p14:creationId xmlns:p14="http://schemas.microsoft.com/office/powerpoint/2010/main" val="323921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10039546" cy="1508105"/>
          </a:xfrm>
          <a:prstGeom prst="rect">
            <a:avLst/>
          </a:prstGeom>
          <a:solidFill>
            <a:schemeClr val="accent4">
              <a:lumMod val="20000"/>
              <a:lumOff val="80000"/>
            </a:schemeClr>
          </a:solidFill>
        </p:spPr>
        <p:txBody>
          <a:bodyPr wrap="square" rtlCol="0">
            <a:spAutoFit/>
          </a:bodyPr>
          <a:lstStyle/>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living where God wants to you to live</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using God-given gifts</a:t>
            </a:r>
          </a:p>
          <a:p>
            <a:pPr marL="457200" indent="-457200">
              <a:buFont typeface="+mj-lt"/>
              <a:buAutoNum type="arabicPeriod"/>
            </a:pPr>
            <a:r>
              <a:rPr lang="en-GB" sz="3600" b="1" dirty="0" smtClean="0">
                <a:ln>
                  <a:solidFill>
                    <a:schemeClr val="tx1"/>
                  </a:solidFill>
                </a:ln>
                <a:solidFill>
                  <a:srgbClr val="7030A0"/>
                </a:solidFill>
                <a:effectLst>
                  <a:glow rad="63500">
                    <a:srgbClr val="FFFF00"/>
                  </a:glow>
                </a:effectLst>
              </a:rPr>
              <a:t>Ministry – faithfully serving in the shadows</a:t>
            </a:r>
            <a:endParaRPr lang="en-GB" sz="3600" b="1" dirty="0">
              <a:ln>
                <a:solidFill>
                  <a:schemeClr val="tx1"/>
                </a:solidFill>
              </a:ln>
              <a:solidFill>
                <a:srgbClr val="7030A0"/>
              </a:solidFill>
              <a:effectLst>
                <a:glow rad="63500">
                  <a:srgbClr val="FFFF00"/>
                </a:glow>
              </a:effectLst>
            </a:endParaRPr>
          </a:p>
        </p:txBody>
      </p:sp>
      <p:sp>
        <p:nvSpPr>
          <p:cNvPr id="7" name="TextBox 6"/>
          <p:cNvSpPr txBox="1"/>
          <p:nvPr/>
        </p:nvSpPr>
        <p:spPr>
          <a:xfrm>
            <a:off x="1055802" y="2614777"/>
            <a:ext cx="10039546" cy="954107"/>
          </a:xfrm>
          <a:prstGeom prst="rect">
            <a:avLst/>
          </a:prstGeom>
          <a:solidFill>
            <a:schemeClr val="accent4">
              <a:lumMod val="20000"/>
              <a:lumOff val="80000"/>
            </a:schemeClr>
          </a:solidFill>
        </p:spPr>
        <p:txBody>
          <a:bodyPr wrap="square" rtlCol="0">
            <a:spAutoFit/>
          </a:bodyPr>
          <a:lstStyle/>
          <a:p>
            <a:pPr marL="2628900" lvl="5" indent="-342900">
              <a:buFont typeface="Arial" panose="020B0604020202020204" pitchFamily="34" charset="0"/>
              <a:buChar char="•"/>
            </a:pPr>
            <a:r>
              <a:rPr lang="en-GB" sz="2800" b="1" dirty="0" smtClean="0">
                <a:ln>
                  <a:solidFill>
                    <a:schemeClr val="tx1"/>
                  </a:solidFill>
                </a:ln>
                <a:solidFill>
                  <a:srgbClr val="002060"/>
                </a:solidFill>
                <a:effectLst>
                  <a:glow rad="63500">
                    <a:srgbClr val="FFFF00"/>
                  </a:glow>
                </a:effectLst>
              </a:rPr>
              <a:t>Anonymous ‘associates’ – 128 brave warriors (v.13)</a:t>
            </a:r>
            <a:endParaRPr lang="en-GB" sz="2800" b="1" dirty="0">
              <a:ln>
                <a:solidFill>
                  <a:schemeClr val="tx1"/>
                </a:solidFill>
              </a:ln>
              <a:solidFill>
                <a:srgbClr val="002060"/>
              </a:solidFill>
              <a:effectLst>
                <a:glow rad="63500">
                  <a:srgbClr val="FFFF00"/>
                </a:glow>
              </a:effectLst>
            </a:endParaRPr>
          </a:p>
        </p:txBody>
      </p:sp>
    </p:spTree>
    <p:extLst>
      <p:ext uri="{BB962C8B-B14F-4D97-AF65-F5344CB8AC3E}">
        <p14:creationId xmlns:p14="http://schemas.microsoft.com/office/powerpoint/2010/main" val="109991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10039546" cy="1508105"/>
          </a:xfrm>
          <a:prstGeom prst="rect">
            <a:avLst/>
          </a:prstGeom>
          <a:solidFill>
            <a:schemeClr val="accent4">
              <a:lumMod val="20000"/>
              <a:lumOff val="80000"/>
            </a:schemeClr>
          </a:solidFill>
        </p:spPr>
        <p:txBody>
          <a:bodyPr wrap="square" rtlCol="0">
            <a:spAutoFit/>
          </a:bodyPr>
          <a:lstStyle/>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living where God wants to you to live</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using God-given gifts</a:t>
            </a:r>
          </a:p>
          <a:p>
            <a:pPr marL="457200" indent="-457200">
              <a:buFont typeface="+mj-lt"/>
              <a:buAutoNum type="arabicPeriod"/>
            </a:pPr>
            <a:r>
              <a:rPr lang="en-GB" sz="3600" b="1" dirty="0" smtClean="0">
                <a:ln>
                  <a:solidFill>
                    <a:schemeClr val="tx1"/>
                  </a:solidFill>
                </a:ln>
                <a:solidFill>
                  <a:srgbClr val="7030A0"/>
                </a:solidFill>
                <a:effectLst>
                  <a:glow rad="63500">
                    <a:srgbClr val="FFFF00"/>
                  </a:glow>
                </a:effectLst>
              </a:rPr>
              <a:t>Ministry – faithfully serving in the shadows</a:t>
            </a:r>
            <a:endParaRPr lang="en-GB" sz="3600" b="1" dirty="0">
              <a:ln>
                <a:solidFill>
                  <a:schemeClr val="tx1"/>
                </a:solidFill>
              </a:ln>
              <a:solidFill>
                <a:srgbClr val="7030A0"/>
              </a:solidFill>
              <a:effectLst>
                <a:glow rad="63500">
                  <a:srgbClr val="FFFF00"/>
                </a:glow>
              </a:effectLst>
            </a:endParaRPr>
          </a:p>
        </p:txBody>
      </p:sp>
      <p:sp>
        <p:nvSpPr>
          <p:cNvPr id="7" name="TextBox 6"/>
          <p:cNvSpPr txBox="1"/>
          <p:nvPr/>
        </p:nvSpPr>
        <p:spPr>
          <a:xfrm>
            <a:off x="1055802" y="2630468"/>
            <a:ext cx="10039546" cy="954107"/>
          </a:xfrm>
          <a:prstGeom prst="rect">
            <a:avLst/>
          </a:prstGeom>
          <a:solidFill>
            <a:schemeClr val="accent4">
              <a:lumMod val="20000"/>
              <a:lumOff val="80000"/>
            </a:schemeClr>
          </a:solidFill>
        </p:spPr>
        <p:txBody>
          <a:bodyPr wrap="square" rtlCol="0">
            <a:spAutoFit/>
          </a:bodyPr>
          <a:lstStyle/>
          <a:p>
            <a:pPr marL="2171700" lvl="4" indent="-342900">
              <a:buFont typeface="Arial" panose="020B0604020202020204" pitchFamily="34" charset="0"/>
              <a:buChar char="•"/>
            </a:pPr>
            <a:r>
              <a:rPr lang="en-GB" sz="2800" b="1" dirty="0" smtClean="0">
                <a:ln>
                  <a:solidFill>
                    <a:schemeClr val="tx1"/>
                  </a:solidFill>
                </a:ln>
                <a:solidFill>
                  <a:srgbClr val="002060"/>
                </a:solidFill>
                <a:effectLst>
                  <a:glow rad="63500">
                    <a:srgbClr val="FFFF00"/>
                  </a:glow>
                </a:effectLst>
              </a:rPr>
              <a:t>Anonymous ‘associates’ – 128 brave warriors (v.13)</a:t>
            </a:r>
          </a:p>
          <a:p>
            <a:pPr marL="2171700" lvl="4" indent="-342900">
              <a:buFont typeface="Arial" panose="020B0604020202020204" pitchFamily="34" charset="0"/>
              <a:buChar char="•"/>
            </a:pPr>
            <a:r>
              <a:rPr lang="en-GB" sz="2800" b="1" dirty="0" smtClean="0">
                <a:ln>
                  <a:solidFill>
                    <a:schemeClr val="tx1"/>
                  </a:solidFill>
                </a:ln>
                <a:solidFill>
                  <a:srgbClr val="002060"/>
                </a:solidFill>
                <a:effectLst>
                  <a:glow rad="63500">
                    <a:srgbClr val="FFFF00"/>
                  </a:glow>
                </a:effectLst>
              </a:rPr>
              <a:t>Seek faithfulness not fame</a:t>
            </a:r>
            <a:endParaRPr lang="en-GB" sz="2800" b="1" dirty="0">
              <a:ln>
                <a:solidFill>
                  <a:schemeClr val="tx1"/>
                </a:solidFill>
              </a:ln>
              <a:solidFill>
                <a:srgbClr val="002060"/>
              </a:solidFill>
              <a:effectLst>
                <a:glow rad="63500">
                  <a:srgbClr val="FFFF00"/>
                </a:glow>
              </a:effectLst>
            </a:endParaRPr>
          </a:p>
        </p:txBody>
      </p:sp>
    </p:spTree>
    <p:extLst>
      <p:ext uri="{BB962C8B-B14F-4D97-AF65-F5344CB8AC3E}">
        <p14:creationId xmlns:p14="http://schemas.microsoft.com/office/powerpoint/2010/main" val="83427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10039546" cy="1508105"/>
          </a:xfrm>
          <a:prstGeom prst="rect">
            <a:avLst/>
          </a:prstGeom>
          <a:solidFill>
            <a:schemeClr val="accent4">
              <a:lumMod val="20000"/>
              <a:lumOff val="80000"/>
            </a:schemeClr>
          </a:solidFill>
        </p:spPr>
        <p:txBody>
          <a:bodyPr wrap="square" rtlCol="0">
            <a:spAutoFit/>
          </a:bodyPr>
          <a:lstStyle/>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living where God wants to you to live</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using God-given gifts</a:t>
            </a:r>
          </a:p>
          <a:p>
            <a:pPr marL="457200" indent="-457200">
              <a:buFont typeface="+mj-lt"/>
              <a:buAutoNum type="arabicPeriod"/>
            </a:pPr>
            <a:r>
              <a:rPr lang="en-GB" sz="3600" b="1" dirty="0" smtClean="0">
                <a:ln>
                  <a:solidFill>
                    <a:schemeClr val="tx1"/>
                  </a:solidFill>
                </a:ln>
                <a:solidFill>
                  <a:srgbClr val="7030A0"/>
                </a:solidFill>
                <a:effectLst>
                  <a:glow rad="63500">
                    <a:srgbClr val="FFFF00"/>
                  </a:glow>
                </a:effectLst>
              </a:rPr>
              <a:t>Ministry – faithfully serving in the shadows</a:t>
            </a:r>
            <a:endParaRPr lang="en-GB" sz="3600" b="1" dirty="0">
              <a:ln>
                <a:solidFill>
                  <a:schemeClr val="tx1"/>
                </a:solidFill>
              </a:ln>
              <a:solidFill>
                <a:srgbClr val="7030A0"/>
              </a:solidFill>
              <a:effectLst>
                <a:glow rad="63500">
                  <a:srgbClr val="FFFF00"/>
                </a:glow>
              </a:effectLst>
            </a:endParaRPr>
          </a:p>
        </p:txBody>
      </p:sp>
      <p:sp>
        <p:nvSpPr>
          <p:cNvPr id="7" name="TextBox 6"/>
          <p:cNvSpPr txBox="1"/>
          <p:nvPr/>
        </p:nvSpPr>
        <p:spPr>
          <a:xfrm>
            <a:off x="1055802" y="2636211"/>
            <a:ext cx="10039546" cy="1384995"/>
          </a:xfrm>
          <a:prstGeom prst="rect">
            <a:avLst/>
          </a:prstGeom>
          <a:solidFill>
            <a:schemeClr val="accent4">
              <a:lumMod val="20000"/>
              <a:lumOff val="80000"/>
            </a:schemeClr>
          </a:solidFill>
        </p:spPr>
        <p:txBody>
          <a:bodyPr wrap="square" rtlCol="0">
            <a:spAutoFit/>
          </a:bodyPr>
          <a:lstStyle/>
          <a:p>
            <a:pPr marL="2171700" lvl="4" indent="-342900">
              <a:buFont typeface="Arial" panose="020B0604020202020204" pitchFamily="34" charset="0"/>
              <a:buChar char="•"/>
            </a:pPr>
            <a:r>
              <a:rPr lang="en-GB" sz="2800" b="1" dirty="0" smtClean="0">
                <a:ln>
                  <a:solidFill>
                    <a:schemeClr val="tx1"/>
                  </a:solidFill>
                </a:ln>
                <a:solidFill>
                  <a:srgbClr val="002060"/>
                </a:solidFill>
                <a:effectLst>
                  <a:glow rad="63500">
                    <a:srgbClr val="FFFF00"/>
                  </a:glow>
                </a:effectLst>
              </a:rPr>
              <a:t>Anonymous ‘associates’ – 128 brave warriors (v.13)</a:t>
            </a:r>
          </a:p>
          <a:p>
            <a:pPr marL="2171700" lvl="4" indent="-342900">
              <a:buFont typeface="Arial" panose="020B0604020202020204" pitchFamily="34" charset="0"/>
              <a:buChar char="•"/>
            </a:pPr>
            <a:r>
              <a:rPr lang="en-GB" sz="2800" b="1" dirty="0" smtClean="0">
                <a:ln>
                  <a:solidFill>
                    <a:schemeClr val="tx1"/>
                  </a:solidFill>
                </a:ln>
                <a:solidFill>
                  <a:srgbClr val="002060"/>
                </a:solidFill>
                <a:effectLst>
                  <a:glow rad="63500">
                    <a:srgbClr val="FFFF00"/>
                  </a:glow>
                </a:effectLst>
              </a:rPr>
              <a:t>Seek faithfulness not fame</a:t>
            </a:r>
          </a:p>
          <a:p>
            <a:pPr marL="2171700" lvl="4" indent="-342900">
              <a:buFont typeface="Arial" panose="020B0604020202020204" pitchFamily="34" charset="0"/>
              <a:buChar char="•"/>
            </a:pPr>
            <a:r>
              <a:rPr lang="en-GB" sz="2800" b="1" dirty="0" smtClean="0">
                <a:ln>
                  <a:solidFill>
                    <a:schemeClr val="tx1"/>
                  </a:solidFill>
                </a:ln>
                <a:solidFill>
                  <a:srgbClr val="002060"/>
                </a:solidFill>
                <a:effectLst>
                  <a:glow rad="63500">
                    <a:srgbClr val="FFFF00"/>
                  </a:glow>
                </a:effectLst>
              </a:rPr>
              <a:t>Ignored by men, noticed by God</a:t>
            </a:r>
            <a:endParaRPr lang="en-GB" sz="2800" b="1" dirty="0">
              <a:ln>
                <a:solidFill>
                  <a:schemeClr val="tx1"/>
                </a:solidFill>
              </a:ln>
              <a:solidFill>
                <a:srgbClr val="002060"/>
              </a:solidFill>
              <a:effectLst>
                <a:glow rad="63500">
                  <a:srgbClr val="FFFF00"/>
                </a:glow>
              </a:effectLst>
            </a:endParaRPr>
          </a:p>
        </p:txBody>
      </p:sp>
    </p:spTree>
    <p:extLst>
      <p:ext uri="{BB962C8B-B14F-4D97-AF65-F5344CB8AC3E}">
        <p14:creationId xmlns:p14="http://schemas.microsoft.com/office/powerpoint/2010/main" val="311502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10039546" cy="1938992"/>
          </a:xfrm>
          <a:prstGeom prst="rect">
            <a:avLst/>
          </a:prstGeom>
          <a:solidFill>
            <a:schemeClr val="accent4">
              <a:lumMod val="20000"/>
              <a:lumOff val="80000"/>
            </a:schemeClr>
          </a:solidFill>
        </p:spPr>
        <p:txBody>
          <a:bodyPr wrap="square" rtlCol="0">
            <a:spAutoFit/>
          </a:bodyPr>
          <a:lstStyle/>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living where God wants to you to live</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using God-given gifts</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faithfully serving in the shadows</a:t>
            </a:r>
          </a:p>
          <a:p>
            <a:pPr marL="457200" indent="-457200">
              <a:buFont typeface="+mj-lt"/>
              <a:buAutoNum type="arabicPeriod"/>
            </a:pPr>
            <a:r>
              <a:rPr lang="en-GB" sz="3600" b="1" dirty="0" smtClean="0">
                <a:ln>
                  <a:solidFill>
                    <a:schemeClr val="tx1"/>
                  </a:solidFill>
                </a:ln>
                <a:solidFill>
                  <a:srgbClr val="7030A0"/>
                </a:solidFill>
                <a:effectLst>
                  <a:glow rad="63500">
                    <a:srgbClr val="FFFF00"/>
                  </a:glow>
                </a:effectLst>
              </a:rPr>
              <a:t>Ministry = people first, programmes second</a:t>
            </a:r>
            <a:endParaRPr lang="en-GB" sz="3600" b="1" dirty="0">
              <a:ln>
                <a:solidFill>
                  <a:schemeClr val="tx1"/>
                </a:solidFill>
              </a:ln>
              <a:solidFill>
                <a:srgbClr val="7030A0"/>
              </a:solidFill>
              <a:effectLst>
                <a:glow rad="63500">
                  <a:srgbClr val="FFFF00"/>
                </a:glow>
              </a:effectLst>
            </a:endParaRPr>
          </a:p>
        </p:txBody>
      </p:sp>
    </p:spTree>
    <p:extLst>
      <p:ext uri="{BB962C8B-B14F-4D97-AF65-F5344CB8AC3E}">
        <p14:creationId xmlns:p14="http://schemas.microsoft.com/office/powerpoint/2010/main" val="146047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3" y="1122363"/>
            <a:ext cx="2677998" cy="646331"/>
          </a:xfrm>
          <a:prstGeom prst="rect">
            <a:avLst/>
          </a:prstGeom>
          <a:solidFill>
            <a:schemeClr val="accent4">
              <a:lumMod val="20000"/>
              <a:lumOff val="80000"/>
            </a:schemeClr>
          </a:solidFill>
        </p:spPr>
        <p:txBody>
          <a:bodyPr wrap="square" rtlCol="0">
            <a:spAutoFit/>
          </a:bodyPr>
          <a:lstStyle/>
          <a:p>
            <a:r>
              <a:rPr lang="en-GB" sz="3600" b="1" dirty="0" smtClean="0">
                <a:ln>
                  <a:solidFill>
                    <a:schemeClr val="tx1"/>
                  </a:solidFill>
                </a:ln>
                <a:solidFill>
                  <a:srgbClr val="22A40C"/>
                </a:solidFill>
                <a:effectLst>
                  <a:glow rad="63500">
                    <a:srgbClr val="FFFF00"/>
                  </a:glow>
                </a:effectLst>
              </a:rPr>
              <a:t>Family roots</a:t>
            </a:r>
            <a:endParaRPr lang="en-GB" sz="3600" b="1" dirty="0">
              <a:ln>
                <a:solidFill>
                  <a:schemeClr val="tx1"/>
                </a:solidFill>
              </a:ln>
              <a:solidFill>
                <a:srgbClr val="22A40C"/>
              </a:solidFill>
              <a:effectLst>
                <a:glow rad="63500">
                  <a:srgbClr val="FFFF00"/>
                </a:glow>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2198" y="1122363"/>
            <a:ext cx="3118702" cy="2889997"/>
          </a:xfrm>
          <a:prstGeom prst="rect">
            <a:avLst/>
          </a:prstGeom>
        </p:spPr>
      </p:pic>
    </p:spTree>
    <p:extLst>
      <p:ext uri="{BB962C8B-B14F-4D97-AF65-F5344CB8AC3E}">
        <p14:creationId xmlns:p14="http://schemas.microsoft.com/office/powerpoint/2010/main" val="177789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10039546" cy="1938992"/>
          </a:xfrm>
          <a:prstGeom prst="rect">
            <a:avLst/>
          </a:prstGeom>
          <a:solidFill>
            <a:schemeClr val="accent4">
              <a:lumMod val="20000"/>
              <a:lumOff val="80000"/>
            </a:schemeClr>
          </a:solidFill>
        </p:spPr>
        <p:txBody>
          <a:bodyPr wrap="square" rtlCol="0">
            <a:spAutoFit/>
          </a:bodyPr>
          <a:lstStyle/>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living where God wants to you to live</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using God-given gifts</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faithfully serving in the shadows</a:t>
            </a:r>
          </a:p>
          <a:p>
            <a:pPr marL="457200" indent="-457200">
              <a:buFont typeface="+mj-lt"/>
              <a:buAutoNum type="arabicPeriod"/>
            </a:pPr>
            <a:r>
              <a:rPr lang="en-GB" sz="3600" b="1" dirty="0" smtClean="0">
                <a:ln>
                  <a:solidFill>
                    <a:schemeClr val="tx1"/>
                  </a:solidFill>
                </a:ln>
                <a:solidFill>
                  <a:srgbClr val="7030A0"/>
                </a:solidFill>
                <a:effectLst>
                  <a:glow rad="63500">
                    <a:srgbClr val="FFFF00"/>
                  </a:glow>
                </a:effectLst>
              </a:rPr>
              <a:t>Ministry = people first, programmes second</a:t>
            </a:r>
            <a:endParaRPr lang="en-GB" sz="3600" b="1" dirty="0">
              <a:ln>
                <a:solidFill>
                  <a:schemeClr val="tx1"/>
                </a:solidFill>
              </a:ln>
              <a:solidFill>
                <a:srgbClr val="7030A0"/>
              </a:solidFill>
              <a:effectLst>
                <a:glow rad="63500">
                  <a:srgbClr val="FFFF00"/>
                </a:glow>
              </a:effectLst>
            </a:endParaRPr>
          </a:p>
        </p:txBody>
      </p:sp>
      <p:sp>
        <p:nvSpPr>
          <p:cNvPr id="7" name="TextBox 6"/>
          <p:cNvSpPr txBox="1"/>
          <p:nvPr/>
        </p:nvSpPr>
        <p:spPr>
          <a:xfrm>
            <a:off x="1055803" y="3061355"/>
            <a:ext cx="10039546" cy="1815882"/>
          </a:xfrm>
          <a:prstGeom prst="rect">
            <a:avLst/>
          </a:prstGeom>
          <a:solidFill>
            <a:schemeClr val="accent4">
              <a:lumMod val="20000"/>
              <a:lumOff val="80000"/>
            </a:schemeClr>
          </a:solidFill>
          <a:ln>
            <a:noFill/>
          </a:ln>
          <a:effectLst>
            <a:glow>
              <a:schemeClr val="bg1"/>
            </a:glow>
          </a:effectLst>
        </p:spPr>
        <p:txBody>
          <a:bodyPr wrap="square" rtlCol="0">
            <a:spAutoFit/>
          </a:bodyPr>
          <a:lstStyle/>
          <a:p>
            <a:r>
              <a:rPr lang="en-GB" sz="2800" b="1" i="1" spc="100" dirty="0" smtClean="0">
                <a:ln>
                  <a:solidFill>
                    <a:schemeClr val="tx1"/>
                  </a:solidFill>
                </a:ln>
                <a:solidFill>
                  <a:srgbClr val="CA1906"/>
                </a:solidFill>
                <a:effectLst>
                  <a:glow rad="63500">
                    <a:srgbClr val="FFFF00"/>
                  </a:glow>
                </a:effectLst>
              </a:rPr>
              <a:t>“He who enters by the door is the shepherd of the sheep…he calls his own sheep by name and leads them out…he goes before them, and the sheep follow him, for they know his voice” </a:t>
            </a:r>
            <a:r>
              <a:rPr lang="en-GB" sz="2800" b="1" spc="100" dirty="0" smtClean="0">
                <a:ln>
                  <a:solidFill>
                    <a:schemeClr val="tx1"/>
                  </a:solidFill>
                </a:ln>
                <a:solidFill>
                  <a:srgbClr val="CA1906"/>
                </a:solidFill>
                <a:effectLst>
                  <a:glow rad="63500">
                    <a:srgbClr val="FFFF00"/>
                  </a:glow>
                </a:effectLst>
              </a:rPr>
              <a:t>(John 10:2-4)</a:t>
            </a:r>
            <a:r>
              <a:rPr lang="en-GB" sz="2800" b="1" i="1" spc="100" dirty="0" smtClean="0">
                <a:ln>
                  <a:solidFill>
                    <a:schemeClr val="tx1"/>
                  </a:solidFill>
                </a:ln>
                <a:solidFill>
                  <a:srgbClr val="CA1906"/>
                </a:solidFill>
                <a:effectLst>
                  <a:glow rad="63500">
                    <a:srgbClr val="FFFF00"/>
                  </a:glow>
                </a:effectLst>
              </a:rPr>
              <a:t> </a:t>
            </a:r>
            <a:endParaRPr lang="en-GB" sz="2800" b="1" i="1" spc="100" dirty="0">
              <a:ln>
                <a:solidFill>
                  <a:schemeClr val="tx1"/>
                </a:solidFill>
              </a:ln>
              <a:solidFill>
                <a:srgbClr val="CA1906"/>
              </a:solidFill>
              <a:effectLst>
                <a:glow rad="63500">
                  <a:srgbClr val="FFFF00"/>
                </a:glow>
              </a:effectLst>
            </a:endParaRPr>
          </a:p>
        </p:txBody>
      </p:sp>
    </p:spTree>
    <p:extLst>
      <p:ext uri="{BB962C8B-B14F-4D97-AF65-F5344CB8AC3E}">
        <p14:creationId xmlns:p14="http://schemas.microsoft.com/office/powerpoint/2010/main" val="207793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10039546" cy="1938992"/>
          </a:xfrm>
          <a:prstGeom prst="rect">
            <a:avLst/>
          </a:prstGeom>
          <a:solidFill>
            <a:schemeClr val="accent4">
              <a:lumMod val="20000"/>
              <a:lumOff val="80000"/>
            </a:schemeClr>
          </a:solidFill>
        </p:spPr>
        <p:txBody>
          <a:bodyPr wrap="square" rtlCol="0">
            <a:spAutoFit/>
          </a:bodyPr>
          <a:lstStyle/>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living where God wants to you to live</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using God-given gifts</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faithfully serving in the shadows</a:t>
            </a:r>
          </a:p>
          <a:p>
            <a:pPr marL="457200" indent="-457200">
              <a:buFont typeface="+mj-lt"/>
              <a:buAutoNum type="arabicPeriod"/>
            </a:pPr>
            <a:r>
              <a:rPr lang="en-GB" sz="3600" b="1" dirty="0" smtClean="0">
                <a:ln>
                  <a:solidFill>
                    <a:schemeClr val="tx1"/>
                  </a:solidFill>
                </a:ln>
                <a:solidFill>
                  <a:srgbClr val="7030A0"/>
                </a:solidFill>
                <a:effectLst>
                  <a:glow rad="63500">
                    <a:srgbClr val="FFFF00"/>
                  </a:glow>
                </a:effectLst>
              </a:rPr>
              <a:t>Ministry = people first, programmes second</a:t>
            </a:r>
            <a:endParaRPr lang="en-GB" sz="3600" b="1" dirty="0">
              <a:ln>
                <a:solidFill>
                  <a:schemeClr val="tx1"/>
                </a:solidFill>
              </a:ln>
              <a:solidFill>
                <a:srgbClr val="7030A0"/>
              </a:solidFill>
              <a:effectLst>
                <a:glow rad="63500">
                  <a:srgbClr val="FFFF00"/>
                </a:glow>
              </a:effectLst>
            </a:endParaRPr>
          </a:p>
        </p:txBody>
      </p:sp>
      <p:sp>
        <p:nvSpPr>
          <p:cNvPr id="8" name="TextBox 7"/>
          <p:cNvSpPr txBox="1"/>
          <p:nvPr/>
        </p:nvSpPr>
        <p:spPr>
          <a:xfrm>
            <a:off x="1055803" y="3061355"/>
            <a:ext cx="10039546" cy="584775"/>
          </a:xfrm>
          <a:prstGeom prst="rect">
            <a:avLst/>
          </a:prstGeom>
          <a:solidFill>
            <a:schemeClr val="accent4">
              <a:lumMod val="20000"/>
              <a:lumOff val="80000"/>
            </a:schemeClr>
          </a:solidFill>
        </p:spPr>
        <p:txBody>
          <a:bodyPr wrap="square" rtlCol="0">
            <a:spAutoFit/>
          </a:bodyPr>
          <a:lstStyle/>
          <a:p>
            <a:pPr marL="2286000" lvl="4" indent="-457200">
              <a:buFont typeface="Arial" panose="020B0604020202020204" pitchFamily="34" charset="0"/>
              <a:buChar char="•"/>
            </a:pPr>
            <a:r>
              <a:rPr lang="en-GB" sz="3200" b="1" dirty="0" smtClean="0">
                <a:ln>
                  <a:solidFill>
                    <a:schemeClr val="tx1"/>
                  </a:solidFill>
                </a:ln>
                <a:solidFill>
                  <a:srgbClr val="002060"/>
                </a:solidFill>
                <a:effectLst>
                  <a:glow rad="63500">
                    <a:srgbClr val="FFFF00"/>
                  </a:glow>
                </a:effectLst>
              </a:rPr>
              <a:t>Ministry through relationships</a:t>
            </a:r>
            <a:endParaRPr lang="en-GB" sz="3200" b="1" dirty="0">
              <a:ln>
                <a:solidFill>
                  <a:schemeClr val="tx1"/>
                </a:solidFill>
              </a:ln>
              <a:solidFill>
                <a:srgbClr val="002060"/>
              </a:solidFill>
              <a:effectLst>
                <a:glow rad="63500">
                  <a:srgbClr val="FFFF00"/>
                </a:glow>
              </a:effectLst>
            </a:endParaRPr>
          </a:p>
        </p:txBody>
      </p:sp>
    </p:spTree>
    <p:extLst>
      <p:ext uri="{BB962C8B-B14F-4D97-AF65-F5344CB8AC3E}">
        <p14:creationId xmlns:p14="http://schemas.microsoft.com/office/powerpoint/2010/main" val="88310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10039546" cy="2369880"/>
          </a:xfrm>
          <a:prstGeom prst="rect">
            <a:avLst/>
          </a:prstGeom>
          <a:solidFill>
            <a:schemeClr val="accent4">
              <a:lumMod val="20000"/>
              <a:lumOff val="80000"/>
            </a:schemeClr>
          </a:solidFill>
        </p:spPr>
        <p:txBody>
          <a:bodyPr wrap="square" rtlCol="0">
            <a:spAutoFit/>
          </a:bodyPr>
          <a:lstStyle/>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living where God wants to you to live</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using God-given gifts</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faithfully serving in the shadows</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people first, programmes second</a:t>
            </a:r>
          </a:p>
          <a:p>
            <a:pPr marL="457200" indent="-457200">
              <a:buFont typeface="+mj-lt"/>
              <a:buAutoNum type="arabicPeriod"/>
            </a:pPr>
            <a:r>
              <a:rPr lang="en-GB" sz="3600" b="1" dirty="0" smtClean="0">
                <a:ln>
                  <a:solidFill>
                    <a:schemeClr val="tx1"/>
                  </a:solidFill>
                </a:ln>
                <a:solidFill>
                  <a:srgbClr val="7030A0"/>
                </a:solidFill>
                <a:effectLst>
                  <a:glow rad="63500">
                    <a:srgbClr val="FFFF00"/>
                  </a:glow>
                </a:effectLst>
              </a:rPr>
              <a:t>Requirements for ministry</a:t>
            </a:r>
            <a:endParaRPr lang="en-GB" sz="3600" b="1" dirty="0">
              <a:ln>
                <a:solidFill>
                  <a:schemeClr val="tx1"/>
                </a:solidFill>
              </a:ln>
              <a:solidFill>
                <a:srgbClr val="7030A0"/>
              </a:solidFill>
              <a:effectLst>
                <a:glow rad="63500">
                  <a:srgbClr val="FFFF00"/>
                </a:glow>
              </a:effectLst>
            </a:endParaRPr>
          </a:p>
        </p:txBody>
      </p:sp>
    </p:spTree>
    <p:extLst>
      <p:ext uri="{BB962C8B-B14F-4D97-AF65-F5344CB8AC3E}">
        <p14:creationId xmlns:p14="http://schemas.microsoft.com/office/powerpoint/2010/main" val="349266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10039546" cy="2369880"/>
          </a:xfrm>
          <a:prstGeom prst="rect">
            <a:avLst/>
          </a:prstGeom>
          <a:solidFill>
            <a:schemeClr val="accent4">
              <a:lumMod val="20000"/>
              <a:lumOff val="80000"/>
            </a:schemeClr>
          </a:solidFill>
        </p:spPr>
        <p:txBody>
          <a:bodyPr wrap="square" rtlCol="0">
            <a:spAutoFit/>
          </a:bodyPr>
          <a:lstStyle/>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living where God wants to you to live</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using God-given gifts</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faithfully serving in the shadows</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people first, programmes second</a:t>
            </a:r>
          </a:p>
          <a:p>
            <a:pPr marL="457200" indent="-457200">
              <a:buFont typeface="+mj-lt"/>
              <a:buAutoNum type="arabicPeriod"/>
            </a:pPr>
            <a:r>
              <a:rPr lang="en-GB" sz="3600" b="1" dirty="0" smtClean="0">
                <a:ln>
                  <a:solidFill>
                    <a:schemeClr val="tx1"/>
                  </a:solidFill>
                </a:ln>
                <a:solidFill>
                  <a:srgbClr val="7030A0"/>
                </a:solidFill>
                <a:effectLst>
                  <a:glow rad="63500">
                    <a:srgbClr val="FFFF00"/>
                  </a:glow>
                </a:effectLst>
              </a:rPr>
              <a:t>Requirements for ministry</a:t>
            </a:r>
            <a:endParaRPr lang="en-GB" sz="3600" b="1" dirty="0">
              <a:ln>
                <a:solidFill>
                  <a:schemeClr val="tx1"/>
                </a:solidFill>
              </a:ln>
              <a:solidFill>
                <a:srgbClr val="7030A0"/>
              </a:solidFill>
              <a:effectLst>
                <a:glow rad="63500">
                  <a:srgbClr val="FFFF00"/>
                </a:glow>
              </a:effectLst>
            </a:endParaRPr>
          </a:p>
        </p:txBody>
      </p:sp>
      <p:sp>
        <p:nvSpPr>
          <p:cNvPr id="7" name="TextBox 6"/>
          <p:cNvSpPr txBox="1"/>
          <p:nvPr/>
        </p:nvSpPr>
        <p:spPr>
          <a:xfrm>
            <a:off x="1055802" y="3429000"/>
            <a:ext cx="10039546" cy="1384995"/>
          </a:xfrm>
          <a:prstGeom prst="rect">
            <a:avLst/>
          </a:prstGeom>
          <a:solidFill>
            <a:schemeClr val="accent4">
              <a:lumMod val="20000"/>
              <a:lumOff val="80000"/>
            </a:schemeClr>
          </a:solidFill>
        </p:spPr>
        <p:txBody>
          <a:bodyPr wrap="square" rtlCol="0">
            <a:spAutoFit/>
          </a:bodyPr>
          <a:lstStyle/>
          <a:p>
            <a:pPr marL="1828800" lvl="3" indent="-457200">
              <a:buFont typeface="Arial" panose="020B0604020202020204" pitchFamily="34" charset="0"/>
              <a:buChar char="•"/>
            </a:pPr>
            <a:r>
              <a:rPr lang="en-GB" sz="2800" b="1" dirty="0" smtClean="0">
                <a:ln>
                  <a:solidFill>
                    <a:schemeClr val="tx1"/>
                  </a:solidFill>
                </a:ln>
                <a:solidFill>
                  <a:srgbClr val="0070C0"/>
                </a:solidFill>
                <a:effectLst>
                  <a:glow rad="63500">
                    <a:srgbClr val="FFFF00"/>
                  </a:glow>
                </a:effectLst>
              </a:rPr>
              <a:t>A pure heart: </a:t>
            </a:r>
            <a:r>
              <a:rPr lang="en-GB" sz="2800" b="1" i="1" dirty="0" smtClean="0">
                <a:ln>
                  <a:solidFill>
                    <a:schemeClr val="tx1"/>
                  </a:solidFill>
                </a:ln>
                <a:solidFill>
                  <a:srgbClr val="FF0000"/>
                </a:solidFill>
                <a:effectLst>
                  <a:glow rad="63500">
                    <a:srgbClr val="FFFF00"/>
                  </a:glow>
                </a:effectLst>
              </a:rPr>
              <a:t>“when the priests and the Levites had purified themselves…they purified the people, the gates and the wall” </a:t>
            </a:r>
            <a:r>
              <a:rPr lang="en-GB" sz="2800" b="1" dirty="0" smtClean="0">
                <a:ln>
                  <a:solidFill>
                    <a:schemeClr val="tx1"/>
                  </a:solidFill>
                </a:ln>
                <a:solidFill>
                  <a:srgbClr val="FF0000"/>
                </a:solidFill>
                <a:effectLst>
                  <a:glow rad="63500">
                    <a:srgbClr val="FFFF00"/>
                  </a:glow>
                </a:effectLst>
              </a:rPr>
              <a:t>(12:30)</a:t>
            </a:r>
            <a:endParaRPr lang="en-GB" sz="2800" b="1" dirty="0">
              <a:ln>
                <a:solidFill>
                  <a:schemeClr val="tx1"/>
                </a:solidFill>
              </a:ln>
              <a:solidFill>
                <a:srgbClr val="0070C0"/>
              </a:solidFill>
              <a:effectLst>
                <a:glow rad="63500">
                  <a:srgbClr val="FFFF00"/>
                </a:glow>
              </a:effectLst>
            </a:endParaRPr>
          </a:p>
        </p:txBody>
      </p:sp>
    </p:spTree>
    <p:extLst>
      <p:ext uri="{BB962C8B-B14F-4D97-AF65-F5344CB8AC3E}">
        <p14:creationId xmlns:p14="http://schemas.microsoft.com/office/powerpoint/2010/main" val="132025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10039546" cy="2369880"/>
          </a:xfrm>
          <a:prstGeom prst="rect">
            <a:avLst/>
          </a:prstGeom>
          <a:solidFill>
            <a:schemeClr val="accent4">
              <a:lumMod val="20000"/>
              <a:lumOff val="80000"/>
            </a:schemeClr>
          </a:solidFill>
        </p:spPr>
        <p:txBody>
          <a:bodyPr wrap="square" rtlCol="0">
            <a:spAutoFit/>
          </a:bodyPr>
          <a:lstStyle/>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living where God wants to you to live</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using God-given gifts</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faithfully serving in the shadows</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people first, programmes second</a:t>
            </a:r>
          </a:p>
          <a:p>
            <a:pPr marL="457200" indent="-457200">
              <a:buFont typeface="+mj-lt"/>
              <a:buAutoNum type="arabicPeriod"/>
            </a:pPr>
            <a:r>
              <a:rPr lang="en-GB" sz="3600" b="1" dirty="0" smtClean="0">
                <a:ln>
                  <a:solidFill>
                    <a:schemeClr val="tx1"/>
                  </a:solidFill>
                </a:ln>
                <a:solidFill>
                  <a:srgbClr val="7030A0"/>
                </a:solidFill>
                <a:effectLst>
                  <a:glow rad="63500">
                    <a:srgbClr val="FFFF00"/>
                  </a:glow>
                </a:effectLst>
              </a:rPr>
              <a:t>Requirements for ministry</a:t>
            </a:r>
            <a:endParaRPr lang="en-GB" sz="3600" b="1" dirty="0">
              <a:ln>
                <a:solidFill>
                  <a:schemeClr val="tx1"/>
                </a:solidFill>
              </a:ln>
              <a:solidFill>
                <a:srgbClr val="7030A0"/>
              </a:solidFill>
              <a:effectLst>
                <a:glow rad="63500">
                  <a:srgbClr val="FFFF00"/>
                </a:glow>
              </a:effectLst>
            </a:endParaRPr>
          </a:p>
        </p:txBody>
      </p:sp>
      <p:sp>
        <p:nvSpPr>
          <p:cNvPr id="7" name="TextBox 6"/>
          <p:cNvSpPr txBox="1"/>
          <p:nvPr/>
        </p:nvSpPr>
        <p:spPr>
          <a:xfrm>
            <a:off x="1055802" y="3429000"/>
            <a:ext cx="10039546" cy="2431435"/>
          </a:xfrm>
          <a:prstGeom prst="rect">
            <a:avLst/>
          </a:prstGeom>
          <a:solidFill>
            <a:schemeClr val="accent4">
              <a:lumMod val="20000"/>
              <a:lumOff val="80000"/>
            </a:schemeClr>
          </a:solidFill>
        </p:spPr>
        <p:txBody>
          <a:bodyPr wrap="square" rtlCol="0">
            <a:spAutoFit/>
          </a:bodyPr>
          <a:lstStyle/>
          <a:p>
            <a:pPr marL="1828800" lvl="3" indent="-457200">
              <a:buFont typeface="Arial" panose="020B0604020202020204" pitchFamily="34" charset="0"/>
              <a:buChar char="•"/>
            </a:pPr>
            <a:r>
              <a:rPr lang="en-GB" sz="2400" b="1" dirty="0" smtClean="0">
                <a:ln>
                  <a:solidFill>
                    <a:schemeClr val="tx1"/>
                  </a:solidFill>
                </a:ln>
                <a:solidFill>
                  <a:srgbClr val="0070C0"/>
                </a:solidFill>
                <a:effectLst>
                  <a:glow rad="63500">
                    <a:srgbClr val="FFFF00"/>
                  </a:glow>
                </a:effectLst>
              </a:rPr>
              <a:t>A pure heart</a:t>
            </a:r>
          </a:p>
          <a:p>
            <a:pPr marL="1828800" lvl="3" indent="-457200">
              <a:buFont typeface="Arial" panose="020B0604020202020204" pitchFamily="34" charset="0"/>
              <a:buChar char="•"/>
            </a:pPr>
            <a:r>
              <a:rPr lang="en-GB" sz="3200" b="1" dirty="0" smtClean="0">
                <a:ln>
                  <a:solidFill>
                    <a:schemeClr val="tx1"/>
                  </a:solidFill>
                </a:ln>
                <a:solidFill>
                  <a:srgbClr val="0070C0"/>
                </a:solidFill>
                <a:effectLst>
                  <a:glow rad="63500">
                    <a:srgbClr val="FFFF00"/>
                  </a:glow>
                </a:effectLst>
              </a:rPr>
              <a:t>A worshipping heart: </a:t>
            </a:r>
            <a:r>
              <a:rPr lang="en-GB" sz="3200" b="1" i="1" dirty="0" smtClean="0">
                <a:ln>
                  <a:solidFill>
                    <a:schemeClr val="tx1"/>
                  </a:solidFill>
                </a:ln>
                <a:solidFill>
                  <a:srgbClr val="FF0000"/>
                </a:solidFill>
                <a:effectLst>
                  <a:glow rad="63500">
                    <a:srgbClr val="FFFF00"/>
                  </a:glow>
                </a:effectLst>
              </a:rPr>
              <a:t>“At the dedication of the wall…, the Levites…were brought to Jerusalem to celebrate joyfully…with songs of thanksgiving” </a:t>
            </a:r>
            <a:r>
              <a:rPr lang="en-GB" sz="3200" b="1" dirty="0" smtClean="0">
                <a:ln>
                  <a:solidFill>
                    <a:schemeClr val="tx1"/>
                  </a:solidFill>
                </a:ln>
                <a:solidFill>
                  <a:srgbClr val="FF0000"/>
                </a:solidFill>
                <a:effectLst>
                  <a:glow rad="63500">
                    <a:srgbClr val="FFFF00"/>
                  </a:glow>
                </a:effectLst>
              </a:rPr>
              <a:t>(v.27)</a:t>
            </a:r>
            <a:r>
              <a:rPr lang="en-GB" sz="3200" b="1" dirty="0" smtClean="0">
                <a:ln>
                  <a:solidFill>
                    <a:schemeClr val="tx1"/>
                  </a:solidFill>
                </a:ln>
                <a:solidFill>
                  <a:srgbClr val="0070C0"/>
                </a:solidFill>
                <a:effectLst>
                  <a:glow rad="63500">
                    <a:srgbClr val="FFFF00"/>
                  </a:glow>
                </a:effectLst>
              </a:rPr>
              <a:t> </a:t>
            </a:r>
            <a:endParaRPr lang="en-GB" sz="3200" b="1" dirty="0">
              <a:ln>
                <a:solidFill>
                  <a:schemeClr val="tx1"/>
                </a:solidFill>
              </a:ln>
              <a:solidFill>
                <a:srgbClr val="0070C0"/>
              </a:solidFill>
              <a:effectLst>
                <a:glow rad="63500">
                  <a:srgbClr val="FFFF00"/>
                </a:glow>
              </a:effectLst>
            </a:endParaRPr>
          </a:p>
        </p:txBody>
      </p:sp>
    </p:spTree>
    <p:extLst>
      <p:ext uri="{BB962C8B-B14F-4D97-AF65-F5344CB8AC3E}">
        <p14:creationId xmlns:p14="http://schemas.microsoft.com/office/powerpoint/2010/main" val="392112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10039546" cy="2369880"/>
          </a:xfrm>
          <a:prstGeom prst="rect">
            <a:avLst/>
          </a:prstGeom>
          <a:solidFill>
            <a:schemeClr val="accent4">
              <a:lumMod val="20000"/>
              <a:lumOff val="80000"/>
            </a:schemeClr>
          </a:solidFill>
        </p:spPr>
        <p:txBody>
          <a:bodyPr wrap="square" rtlCol="0">
            <a:spAutoFit/>
          </a:bodyPr>
          <a:lstStyle/>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living where God wants to you to live</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using God-given gifts</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faithfully serving in the shadows</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people first, programmes second</a:t>
            </a:r>
          </a:p>
          <a:p>
            <a:pPr marL="457200" indent="-457200">
              <a:buFont typeface="+mj-lt"/>
              <a:buAutoNum type="arabicPeriod"/>
            </a:pPr>
            <a:r>
              <a:rPr lang="en-GB" sz="3600" b="1" dirty="0" smtClean="0">
                <a:ln>
                  <a:solidFill>
                    <a:schemeClr val="tx1"/>
                  </a:solidFill>
                </a:ln>
                <a:solidFill>
                  <a:srgbClr val="7030A0"/>
                </a:solidFill>
                <a:effectLst>
                  <a:glow rad="63500">
                    <a:srgbClr val="FFFF00"/>
                  </a:glow>
                </a:effectLst>
              </a:rPr>
              <a:t>Requirements for ministry</a:t>
            </a:r>
            <a:endParaRPr lang="en-GB" sz="3600" b="1" dirty="0">
              <a:ln>
                <a:solidFill>
                  <a:schemeClr val="tx1"/>
                </a:solidFill>
              </a:ln>
              <a:solidFill>
                <a:srgbClr val="7030A0"/>
              </a:solidFill>
              <a:effectLst>
                <a:glow rad="63500">
                  <a:srgbClr val="FFFF00"/>
                </a:glow>
              </a:effectLst>
            </a:endParaRPr>
          </a:p>
        </p:txBody>
      </p:sp>
      <p:sp>
        <p:nvSpPr>
          <p:cNvPr id="7" name="TextBox 6"/>
          <p:cNvSpPr txBox="1"/>
          <p:nvPr/>
        </p:nvSpPr>
        <p:spPr>
          <a:xfrm>
            <a:off x="1055802" y="3492243"/>
            <a:ext cx="10039546" cy="1384995"/>
          </a:xfrm>
          <a:prstGeom prst="rect">
            <a:avLst/>
          </a:prstGeom>
          <a:solidFill>
            <a:schemeClr val="accent4">
              <a:lumMod val="20000"/>
              <a:lumOff val="80000"/>
            </a:schemeClr>
          </a:solidFill>
        </p:spPr>
        <p:txBody>
          <a:bodyPr wrap="square" rtlCol="0">
            <a:spAutoFit/>
          </a:bodyPr>
          <a:lstStyle/>
          <a:p>
            <a:pPr marL="1828800" lvl="3" indent="-457200">
              <a:buFont typeface="Arial" panose="020B0604020202020204" pitchFamily="34" charset="0"/>
              <a:buChar char="•"/>
            </a:pPr>
            <a:r>
              <a:rPr lang="en-GB" sz="2400" b="1" dirty="0" smtClean="0">
                <a:ln>
                  <a:solidFill>
                    <a:schemeClr val="tx1"/>
                  </a:solidFill>
                </a:ln>
                <a:solidFill>
                  <a:srgbClr val="0070C0"/>
                </a:solidFill>
                <a:effectLst>
                  <a:glow rad="63500">
                    <a:srgbClr val="FFFF00"/>
                  </a:glow>
                </a:effectLst>
              </a:rPr>
              <a:t>A pure heart</a:t>
            </a:r>
          </a:p>
          <a:p>
            <a:pPr marL="1828800" lvl="3" indent="-457200">
              <a:buFont typeface="Arial" panose="020B0604020202020204" pitchFamily="34" charset="0"/>
              <a:buChar char="•"/>
            </a:pPr>
            <a:r>
              <a:rPr lang="en-GB" sz="3200" b="1" dirty="0" smtClean="0">
                <a:ln>
                  <a:solidFill>
                    <a:schemeClr val="tx1"/>
                  </a:solidFill>
                </a:ln>
                <a:solidFill>
                  <a:srgbClr val="0070C0"/>
                </a:solidFill>
                <a:effectLst>
                  <a:glow rad="63500">
                    <a:srgbClr val="FFFF00"/>
                  </a:glow>
                </a:effectLst>
              </a:rPr>
              <a:t>A worshipping heart</a:t>
            </a:r>
          </a:p>
          <a:p>
            <a:pPr marL="2286000" lvl="4" indent="-457200">
              <a:buFont typeface="Wingdings" panose="05000000000000000000" pitchFamily="2" charset="2"/>
              <a:buChar char="Ø"/>
            </a:pPr>
            <a:r>
              <a:rPr lang="en-GB" sz="2800" b="1" dirty="0" smtClean="0">
                <a:ln>
                  <a:solidFill>
                    <a:schemeClr val="tx1"/>
                  </a:solidFill>
                </a:ln>
                <a:solidFill>
                  <a:srgbClr val="002060"/>
                </a:solidFill>
                <a:effectLst>
                  <a:glow rad="63500">
                    <a:srgbClr val="FFFF00"/>
                  </a:glow>
                </a:effectLst>
              </a:rPr>
              <a:t>Sad that worship has become a bone of contention</a:t>
            </a:r>
            <a:endParaRPr lang="en-GB" sz="2800" b="1" dirty="0">
              <a:ln>
                <a:solidFill>
                  <a:schemeClr val="tx1"/>
                </a:solidFill>
              </a:ln>
              <a:solidFill>
                <a:srgbClr val="002060"/>
              </a:solidFill>
              <a:effectLst>
                <a:glow rad="63500">
                  <a:srgbClr val="FFFF00"/>
                </a:glow>
              </a:effectLst>
            </a:endParaRPr>
          </a:p>
        </p:txBody>
      </p:sp>
    </p:spTree>
    <p:extLst>
      <p:ext uri="{BB962C8B-B14F-4D97-AF65-F5344CB8AC3E}">
        <p14:creationId xmlns:p14="http://schemas.microsoft.com/office/powerpoint/2010/main" val="252668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10039546" cy="2369880"/>
          </a:xfrm>
          <a:prstGeom prst="rect">
            <a:avLst/>
          </a:prstGeom>
          <a:solidFill>
            <a:schemeClr val="accent4">
              <a:lumMod val="20000"/>
              <a:lumOff val="80000"/>
            </a:schemeClr>
          </a:solidFill>
        </p:spPr>
        <p:txBody>
          <a:bodyPr wrap="square" rtlCol="0">
            <a:spAutoFit/>
          </a:bodyPr>
          <a:lstStyle/>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living where God wants to you to live</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using God-given gifts</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faithfully serving in the shadows</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people first, programmes second</a:t>
            </a:r>
          </a:p>
          <a:p>
            <a:pPr marL="457200" indent="-457200">
              <a:buFont typeface="+mj-lt"/>
              <a:buAutoNum type="arabicPeriod"/>
            </a:pPr>
            <a:r>
              <a:rPr lang="en-GB" sz="3600" b="1" dirty="0" smtClean="0">
                <a:ln>
                  <a:solidFill>
                    <a:schemeClr val="tx1"/>
                  </a:solidFill>
                </a:ln>
                <a:solidFill>
                  <a:srgbClr val="7030A0"/>
                </a:solidFill>
                <a:effectLst>
                  <a:glow rad="63500">
                    <a:srgbClr val="FFFF00"/>
                  </a:glow>
                </a:effectLst>
              </a:rPr>
              <a:t>Requirements for ministry</a:t>
            </a:r>
            <a:endParaRPr lang="en-GB" sz="3600" b="1" dirty="0">
              <a:ln>
                <a:solidFill>
                  <a:schemeClr val="tx1"/>
                </a:solidFill>
              </a:ln>
              <a:solidFill>
                <a:srgbClr val="7030A0"/>
              </a:solidFill>
              <a:effectLst>
                <a:glow rad="63500">
                  <a:srgbClr val="FFFF00"/>
                </a:glow>
              </a:effectLst>
            </a:endParaRPr>
          </a:p>
        </p:txBody>
      </p:sp>
      <p:sp>
        <p:nvSpPr>
          <p:cNvPr id="7" name="TextBox 6"/>
          <p:cNvSpPr txBox="1"/>
          <p:nvPr/>
        </p:nvSpPr>
        <p:spPr>
          <a:xfrm>
            <a:off x="1055802" y="3402122"/>
            <a:ext cx="10034484" cy="1815882"/>
          </a:xfrm>
          <a:prstGeom prst="rect">
            <a:avLst/>
          </a:prstGeom>
          <a:solidFill>
            <a:schemeClr val="accent4">
              <a:lumMod val="20000"/>
              <a:lumOff val="80000"/>
            </a:schemeClr>
          </a:solidFill>
        </p:spPr>
        <p:txBody>
          <a:bodyPr wrap="square" rtlCol="0">
            <a:spAutoFit/>
          </a:bodyPr>
          <a:lstStyle/>
          <a:p>
            <a:pPr marL="1828800" lvl="3" indent="-457200">
              <a:buFont typeface="Arial" panose="020B0604020202020204" pitchFamily="34" charset="0"/>
              <a:buChar char="•"/>
            </a:pPr>
            <a:r>
              <a:rPr lang="en-GB" sz="2400" b="1" dirty="0" smtClean="0">
                <a:ln>
                  <a:solidFill>
                    <a:schemeClr val="tx1"/>
                  </a:solidFill>
                </a:ln>
                <a:solidFill>
                  <a:srgbClr val="0070C0"/>
                </a:solidFill>
                <a:effectLst>
                  <a:glow rad="63500">
                    <a:srgbClr val="FFFF00"/>
                  </a:glow>
                </a:effectLst>
              </a:rPr>
              <a:t>A pure heart</a:t>
            </a:r>
          </a:p>
          <a:p>
            <a:pPr marL="1828800" lvl="3" indent="-457200">
              <a:buFont typeface="Arial" panose="020B0604020202020204" pitchFamily="34" charset="0"/>
              <a:buChar char="•"/>
            </a:pPr>
            <a:r>
              <a:rPr lang="en-GB" sz="3200" b="1" dirty="0" smtClean="0">
                <a:ln>
                  <a:solidFill>
                    <a:schemeClr val="tx1"/>
                  </a:solidFill>
                </a:ln>
                <a:solidFill>
                  <a:srgbClr val="0070C0"/>
                </a:solidFill>
                <a:effectLst>
                  <a:glow rad="63500">
                    <a:srgbClr val="FFFF00"/>
                  </a:glow>
                </a:effectLst>
              </a:rPr>
              <a:t>A worshipping heart</a:t>
            </a:r>
          </a:p>
          <a:p>
            <a:pPr marL="2286000" lvl="4" indent="-457200">
              <a:buFont typeface="Wingdings" panose="05000000000000000000" pitchFamily="2" charset="2"/>
              <a:buChar char="Ø"/>
            </a:pPr>
            <a:r>
              <a:rPr lang="en-GB" sz="2800" b="1" dirty="0" smtClean="0">
                <a:ln>
                  <a:solidFill>
                    <a:schemeClr val="tx1"/>
                  </a:solidFill>
                </a:ln>
                <a:solidFill>
                  <a:srgbClr val="002060"/>
                </a:solidFill>
                <a:effectLst>
                  <a:glow rad="63500">
                    <a:srgbClr val="FFFF00"/>
                  </a:glow>
                </a:effectLst>
              </a:rPr>
              <a:t>Sad that worship has become a bone of contention</a:t>
            </a:r>
          </a:p>
          <a:p>
            <a:pPr marL="2286000" lvl="4" indent="-457200">
              <a:buFont typeface="Wingdings" panose="05000000000000000000" pitchFamily="2" charset="2"/>
              <a:buChar char="Ø"/>
            </a:pPr>
            <a:r>
              <a:rPr lang="en-GB" sz="2800" b="1" dirty="0" smtClean="0">
                <a:ln>
                  <a:solidFill>
                    <a:schemeClr val="tx1"/>
                  </a:solidFill>
                </a:ln>
                <a:solidFill>
                  <a:srgbClr val="002060"/>
                </a:solidFill>
                <a:effectLst>
                  <a:glow rad="63500">
                    <a:srgbClr val="FFFF00"/>
                  </a:glow>
                </a:effectLst>
              </a:rPr>
              <a:t>Worship = “worth-ship!” (Raymond Brown)</a:t>
            </a:r>
            <a:endParaRPr lang="en-GB" sz="2800" b="1" dirty="0">
              <a:ln>
                <a:solidFill>
                  <a:schemeClr val="tx1"/>
                </a:solidFill>
              </a:ln>
              <a:solidFill>
                <a:srgbClr val="002060"/>
              </a:solidFill>
              <a:effectLst>
                <a:glow rad="63500">
                  <a:srgbClr val="FFFF00"/>
                </a:glow>
              </a:effectLst>
            </a:endParaRPr>
          </a:p>
        </p:txBody>
      </p:sp>
    </p:spTree>
    <p:extLst>
      <p:ext uri="{BB962C8B-B14F-4D97-AF65-F5344CB8AC3E}">
        <p14:creationId xmlns:p14="http://schemas.microsoft.com/office/powerpoint/2010/main" val="240795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10039546" cy="2369880"/>
          </a:xfrm>
          <a:prstGeom prst="rect">
            <a:avLst/>
          </a:prstGeom>
          <a:solidFill>
            <a:schemeClr val="accent4">
              <a:lumMod val="20000"/>
              <a:lumOff val="80000"/>
            </a:schemeClr>
          </a:solidFill>
        </p:spPr>
        <p:txBody>
          <a:bodyPr wrap="square" rtlCol="0">
            <a:spAutoFit/>
          </a:bodyPr>
          <a:lstStyle/>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living where God wants to you to live</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using God-given gifts</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faithfully serving in the shadows</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people first, programmes second</a:t>
            </a:r>
          </a:p>
          <a:p>
            <a:pPr marL="457200" indent="-457200">
              <a:buFont typeface="+mj-lt"/>
              <a:buAutoNum type="arabicPeriod"/>
            </a:pPr>
            <a:r>
              <a:rPr lang="en-GB" sz="3600" b="1" dirty="0" smtClean="0">
                <a:ln>
                  <a:solidFill>
                    <a:schemeClr val="tx1"/>
                  </a:solidFill>
                </a:ln>
                <a:solidFill>
                  <a:srgbClr val="7030A0"/>
                </a:solidFill>
                <a:effectLst>
                  <a:glow rad="63500">
                    <a:srgbClr val="FFFF00"/>
                  </a:glow>
                </a:effectLst>
              </a:rPr>
              <a:t>Requirements for ministry</a:t>
            </a:r>
            <a:endParaRPr lang="en-GB" sz="3600" b="1" dirty="0">
              <a:ln>
                <a:solidFill>
                  <a:schemeClr val="tx1"/>
                </a:solidFill>
              </a:ln>
              <a:solidFill>
                <a:srgbClr val="7030A0"/>
              </a:solidFill>
              <a:effectLst>
                <a:glow rad="63500">
                  <a:srgbClr val="FFFF00"/>
                </a:glow>
              </a:effectLst>
            </a:endParaRPr>
          </a:p>
        </p:txBody>
      </p:sp>
      <p:sp>
        <p:nvSpPr>
          <p:cNvPr id="7" name="TextBox 6"/>
          <p:cNvSpPr txBox="1"/>
          <p:nvPr/>
        </p:nvSpPr>
        <p:spPr>
          <a:xfrm>
            <a:off x="1055802" y="3479014"/>
            <a:ext cx="10039546" cy="2616101"/>
          </a:xfrm>
          <a:prstGeom prst="rect">
            <a:avLst/>
          </a:prstGeom>
          <a:solidFill>
            <a:schemeClr val="accent4">
              <a:lumMod val="20000"/>
              <a:lumOff val="80000"/>
            </a:schemeClr>
          </a:solidFill>
        </p:spPr>
        <p:txBody>
          <a:bodyPr wrap="square" rtlCol="0">
            <a:spAutoFit/>
          </a:bodyPr>
          <a:lstStyle/>
          <a:p>
            <a:pPr marL="1828800" lvl="3" indent="-457200">
              <a:buFont typeface="Arial" panose="020B0604020202020204" pitchFamily="34" charset="0"/>
              <a:buChar char="•"/>
            </a:pPr>
            <a:r>
              <a:rPr lang="en-GB" sz="2400" b="1" dirty="0" smtClean="0">
                <a:ln>
                  <a:solidFill>
                    <a:schemeClr val="tx1"/>
                  </a:solidFill>
                </a:ln>
                <a:solidFill>
                  <a:srgbClr val="0070C0"/>
                </a:solidFill>
                <a:effectLst>
                  <a:glow rad="63500">
                    <a:srgbClr val="FFFF00"/>
                  </a:glow>
                </a:effectLst>
              </a:rPr>
              <a:t>A pure heart</a:t>
            </a:r>
          </a:p>
          <a:p>
            <a:pPr marL="1828800" lvl="3" indent="-457200">
              <a:buFont typeface="Arial" panose="020B0604020202020204" pitchFamily="34" charset="0"/>
              <a:buChar char="•"/>
            </a:pPr>
            <a:r>
              <a:rPr lang="en-GB" sz="2400" b="1" dirty="0" smtClean="0">
                <a:ln>
                  <a:solidFill>
                    <a:schemeClr val="tx1"/>
                  </a:solidFill>
                </a:ln>
                <a:solidFill>
                  <a:srgbClr val="0070C0"/>
                </a:solidFill>
                <a:effectLst>
                  <a:glow rad="63500">
                    <a:srgbClr val="FFFF00"/>
                  </a:glow>
                </a:effectLst>
              </a:rPr>
              <a:t>A worshipping heart</a:t>
            </a:r>
          </a:p>
          <a:p>
            <a:pPr marL="1828800" lvl="3" indent="-457200">
              <a:buFont typeface="Arial" panose="020B0604020202020204" pitchFamily="34" charset="0"/>
              <a:buChar char="•"/>
            </a:pPr>
            <a:r>
              <a:rPr lang="en-GB" sz="3200" b="1" dirty="0" smtClean="0">
                <a:ln>
                  <a:solidFill>
                    <a:schemeClr val="tx1"/>
                  </a:solidFill>
                </a:ln>
                <a:solidFill>
                  <a:srgbClr val="0070C0"/>
                </a:solidFill>
                <a:effectLst>
                  <a:glow rad="63500">
                    <a:srgbClr val="FFFF00"/>
                  </a:glow>
                </a:effectLst>
              </a:rPr>
              <a:t>A joyful heart: </a:t>
            </a:r>
            <a:r>
              <a:rPr lang="en-GB" sz="2800" b="1" i="1" dirty="0" smtClean="0">
                <a:ln>
                  <a:solidFill>
                    <a:schemeClr val="tx1"/>
                  </a:solidFill>
                </a:ln>
                <a:solidFill>
                  <a:srgbClr val="FF0000"/>
                </a:solidFill>
                <a:effectLst>
                  <a:glow rad="63500">
                    <a:srgbClr val="FFFF00"/>
                  </a:glow>
                </a:effectLst>
              </a:rPr>
              <a:t>“on that day they offered great sacrifices, rejoicing because God had given them great joy. The women and the children also rejoiced. The sound of rejoicing could be heard far away” </a:t>
            </a:r>
            <a:r>
              <a:rPr lang="en-GB" sz="2800" b="1" dirty="0" smtClean="0">
                <a:ln>
                  <a:solidFill>
                    <a:schemeClr val="tx1"/>
                  </a:solidFill>
                </a:ln>
                <a:solidFill>
                  <a:srgbClr val="FF0000"/>
                </a:solidFill>
                <a:effectLst>
                  <a:glow rad="63500">
                    <a:srgbClr val="FFFF00"/>
                  </a:glow>
                </a:effectLst>
              </a:rPr>
              <a:t>(v.43).</a:t>
            </a:r>
            <a:endParaRPr lang="en-GB" sz="2800" b="1" dirty="0" smtClean="0">
              <a:ln>
                <a:solidFill>
                  <a:schemeClr val="tx1"/>
                </a:solidFill>
              </a:ln>
              <a:solidFill>
                <a:srgbClr val="0070C0"/>
              </a:solidFill>
              <a:effectLst>
                <a:glow rad="63500">
                  <a:srgbClr val="FFFF00"/>
                </a:glow>
              </a:effectLst>
            </a:endParaRPr>
          </a:p>
        </p:txBody>
      </p:sp>
    </p:spTree>
    <p:extLst>
      <p:ext uri="{BB962C8B-B14F-4D97-AF65-F5344CB8AC3E}">
        <p14:creationId xmlns:p14="http://schemas.microsoft.com/office/powerpoint/2010/main" val="47337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10039546" cy="2369880"/>
          </a:xfrm>
          <a:prstGeom prst="rect">
            <a:avLst/>
          </a:prstGeom>
          <a:solidFill>
            <a:schemeClr val="accent4">
              <a:lumMod val="20000"/>
              <a:lumOff val="80000"/>
            </a:schemeClr>
          </a:solidFill>
        </p:spPr>
        <p:txBody>
          <a:bodyPr wrap="square" rtlCol="0">
            <a:spAutoFit/>
          </a:bodyPr>
          <a:lstStyle/>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living where God wants to you to live</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using God-given gifts</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faithfully serving in the shadows</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people first, programmes second</a:t>
            </a:r>
          </a:p>
          <a:p>
            <a:pPr marL="457200" indent="-457200">
              <a:buFont typeface="+mj-lt"/>
              <a:buAutoNum type="arabicPeriod"/>
            </a:pPr>
            <a:r>
              <a:rPr lang="en-GB" sz="3600" b="1" dirty="0" smtClean="0">
                <a:ln>
                  <a:solidFill>
                    <a:schemeClr val="tx1"/>
                  </a:solidFill>
                </a:ln>
                <a:solidFill>
                  <a:srgbClr val="7030A0"/>
                </a:solidFill>
                <a:effectLst>
                  <a:glow rad="63500">
                    <a:srgbClr val="FFFF00"/>
                  </a:glow>
                </a:effectLst>
              </a:rPr>
              <a:t>Requirements for ministry</a:t>
            </a:r>
            <a:endParaRPr lang="en-GB" sz="3600" b="1" dirty="0">
              <a:ln>
                <a:solidFill>
                  <a:schemeClr val="tx1"/>
                </a:solidFill>
              </a:ln>
              <a:solidFill>
                <a:srgbClr val="7030A0"/>
              </a:solidFill>
              <a:effectLst>
                <a:glow rad="63500">
                  <a:srgbClr val="FFFF00"/>
                </a:glow>
              </a:effectLst>
            </a:endParaRPr>
          </a:p>
        </p:txBody>
      </p:sp>
      <p:sp>
        <p:nvSpPr>
          <p:cNvPr id="7" name="TextBox 6"/>
          <p:cNvSpPr txBox="1"/>
          <p:nvPr/>
        </p:nvSpPr>
        <p:spPr>
          <a:xfrm>
            <a:off x="1055803" y="3479014"/>
            <a:ext cx="10039546" cy="3231654"/>
          </a:xfrm>
          <a:prstGeom prst="rect">
            <a:avLst/>
          </a:prstGeom>
          <a:solidFill>
            <a:schemeClr val="accent4">
              <a:lumMod val="20000"/>
              <a:lumOff val="80000"/>
            </a:schemeClr>
          </a:solidFill>
        </p:spPr>
        <p:txBody>
          <a:bodyPr wrap="square" rtlCol="0">
            <a:spAutoFit/>
          </a:bodyPr>
          <a:lstStyle/>
          <a:p>
            <a:pPr marL="1828800" lvl="3" indent="-457200">
              <a:buFont typeface="Arial" panose="020B0604020202020204" pitchFamily="34" charset="0"/>
              <a:buChar char="•"/>
            </a:pPr>
            <a:r>
              <a:rPr lang="en-GB" sz="2400" b="1" dirty="0" smtClean="0">
                <a:ln>
                  <a:solidFill>
                    <a:schemeClr val="tx1"/>
                  </a:solidFill>
                </a:ln>
                <a:solidFill>
                  <a:srgbClr val="0070C0"/>
                </a:solidFill>
                <a:effectLst>
                  <a:glow rad="63500">
                    <a:srgbClr val="FFFF00"/>
                  </a:glow>
                </a:effectLst>
              </a:rPr>
              <a:t>A pure heart</a:t>
            </a:r>
          </a:p>
          <a:p>
            <a:pPr marL="1828800" lvl="3" indent="-457200">
              <a:buFont typeface="Arial" panose="020B0604020202020204" pitchFamily="34" charset="0"/>
              <a:buChar char="•"/>
            </a:pPr>
            <a:r>
              <a:rPr lang="en-GB" sz="2400" b="1" dirty="0" smtClean="0">
                <a:ln>
                  <a:solidFill>
                    <a:schemeClr val="tx1"/>
                  </a:solidFill>
                </a:ln>
                <a:solidFill>
                  <a:srgbClr val="0070C0"/>
                </a:solidFill>
                <a:effectLst>
                  <a:glow rad="63500">
                    <a:srgbClr val="FFFF00"/>
                  </a:glow>
                </a:effectLst>
              </a:rPr>
              <a:t>A worshipping heart</a:t>
            </a:r>
          </a:p>
          <a:p>
            <a:pPr marL="1828800" lvl="3" indent="-457200">
              <a:buFont typeface="Arial" panose="020B0604020202020204" pitchFamily="34" charset="0"/>
              <a:buChar char="•"/>
            </a:pPr>
            <a:r>
              <a:rPr lang="en-GB" sz="2800" b="1" dirty="0" smtClean="0">
                <a:ln>
                  <a:solidFill>
                    <a:schemeClr val="tx1"/>
                  </a:solidFill>
                </a:ln>
                <a:solidFill>
                  <a:srgbClr val="0070C0"/>
                </a:solidFill>
                <a:effectLst>
                  <a:glow rad="63500">
                    <a:srgbClr val="FFFF00"/>
                  </a:glow>
                </a:effectLst>
              </a:rPr>
              <a:t>A joyful heart</a:t>
            </a:r>
          </a:p>
          <a:p>
            <a:pPr marL="1828800" lvl="3" indent="-457200">
              <a:buFont typeface="Arial" panose="020B0604020202020204" pitchFamily="34" charset="0"/>
              <a:buChar char="•"/>
            </a:pPr>
            <a:r>
              <a:rPr lang="en-GB" sz="3200" b="1" dirty="0" smtClean="0">
                <a:ln>
                  <a:solidFill>
                    <a:schemeClr val="tx1"/>
                  </a:solidFill>
                </a:ln>
                <a:solidFill>
                  <a:srgbClr val="0070C0"/>
                </a:solidFill>
                <a:effectLst>
                  <a:glow rad="63500">
                    <a:srgbClr val="FFFF00"/>
                  </a:glow>
                </a:effectLst>
              </a:rPr>
              <a:t>A giving heart: </a:t>
            </a:r>
            <a:r>
              <a:rPr lang="en-GB" sz="2400" b="1" i="1" dirty="0" smtClean="0">
                <a:ln>
                  <a:solidFill>
                    <a:schemeClr val="tx1"/>
                  </a:solidFill>
                </a:ln>
                <a:solidFill>
                  <a:srgbClr val="FF0000"/>
                </a:solidFill>
                <a:effectLst>
                  <a:glow rad="63500">
                    <a:srgbClr val="FFFF00"/>
                  </a:glow>
                </a:effectLst>
              </a:rPr>
              <a:t>“In the days of Zerubbabel and of Nehemiah, all Israel contributed the daily portions for the singers and gatekeepers. They also set aside the portion for the other Levites and the Levites set aside the portion for the priests” </a:t>
            </a:r>
            <a:r>
              <a:rPr lang="en-GB" sz="2400" b="1" dirty="0" smtClean="0">
                <a:ln>
                  <a:solidFill>
                    <a:schemeClr val="tx1"/>
                  </a:solidFill>
                </a:ln>
                <a:solidFill>
                  <a:srgbClr val="FF0000"/>
                </a:solidFill>
                <a:effectLst>
                  <a:glow rad="63500">
                    <a:srgbClr val="FFFF00"/>
                  </a:glow>
                </a:effectLst>
              </a:rPr>
              <a:t>(v.47)</a:t>
            </a:r>
            <a:r>
              <a:rPr lang="en-GB" sz="2400" b="1" dirty="0" smtClean="0">
                <a:ln>
                  <a:solidFill>
                    <a:schemeClr val="tx1"/>
                  </a:solidFill>
                </a:ln>
                <a:solidFill>
                  <a:srgbClr val="0070C0"/>
                </a:solidFill>
                <a:effectLst>
                  <a:glow rad="63500">
                    <a:srgbClr val="FFFF00"/>
                  </a:glow>
                </a:effectLst>
              </a:rPr>
              <a:t> </a:t>
            </a:r>
          </a:p>
        </p:txBody>
      </p:sp>
    </p:spTree>
    <p:extLst>
      <p:ext uri="{BB962C8B-B14F-4D97-AF65-F5344CB8AC3E}">
        <p14:creationId xmlns:p14="http://schemas.microsoft.com/office/powerpoint/2010/main" val="387462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10039546" cy="2369880"/>
          </a:xfrm>
          <a:prstGeom prst="rect">
            <a:avLst/>
          </a:prstGeom>
          <a:solidFill>
            <a:schemeClr val="accent4">
              <a:lumMod val="20000"/>
              <a:lumOff val="80000"/>
            </a:schemeClr>
          </a:solidFill>
        </p:spPr>
        <p:txBody>
          <a:bodyPr wrap="square" rtlCol="0">
            <a:spAutoFit/>
          </a:bodyPr>
          <a:lstStyle/>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living where God wants to you to live</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using God-given gifts</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faithfully serving in the shadows</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people first, programmes second</a:t>
            </a:r>
          </a:p>
          <a:p>
            <a:pPr marL="457200" indent="-457200">
              <a:buFont typeface="+mj-lt"/>
              <a:buAutoNum type="arabicPeriod"/>
            </a:pPr>
            <a:r>
              <a:rPr lang="en-GB" sz="3600" b="1" dirty="0" smtClean="0">
                <a:ln>
                  <a:solidFill>
                    <a:schemeClr val="tx1"/>
                  </a:solidFill>
                </a:ln>
                <a:solidFill>
                  <a:srgbClr val="7030A0"/>
                </a:solidFill>
                <a:effectLst>
                  <a:glow rad="63500">
                    <a:srgbClr val="FFFF00"/>
                  </a:glow>
                </a:effectLst>
              </a:rPr>
              <a:t>Requirements for ministry</a:t>
            </a:r>
            <a:endParaRPr lang="en-GB" sz="3600" b="1" dirty="0">
              <a:ln>
                <a:solidFill>
                  <a:schemeClr val="tx1"/>
                </a:solidFill>
              </a:ln>
              <a:solidFill>
                <a:srgbClr val="7030A0"/>
              </a:solidFill>
              <a:effectLst>
                <a:glow rad="63500">
                  <a:srgbClr val="FFFF00"/>
                </a:glow>
              </a:effectLst>
            </a:endParaRPr>
          </a:p>
        </p:txBody>
      </p:sp>
      <p:sp>
        <p:nvSpPr>
          <p:cNvPr id="7" name="TextBox 6"/>
          <p:cNvSpPr txBox="1"/>
          <p:nvPr/>
        </p:nvSpPr>
        <p:spPr>
          <a:xfrm>
            <a:off x="1055802" y="3429000"/>
            <a:ext cx="10228083" cy="2616101"/>
          </a:xfrm>
          <a:prstGeom prst="rect">
            <a:avLst/>
          </a:prstGeom>
          <a:solidFill>
            <a:schemeClr val="accent4">
              <a:lumMod val="20000"/>
              <a:lumOff val="80000"/>
            </a:schemeClr>
          </a:solidFill>
        </p:spPr>
        <p:txBody>
          <a:bodyPr wrap="square" rtlCol="0">
            <a:spAutoFit/>
          </a:bodyPr>
          <a:lstStyle/>
          <a:p>
            <a:pPr marL="1828800" lvl="3" indent="-457200">
              <a:buFont typeface="Arial" panose="020B0604020202020204" pitchFamily="34" charset="0"/>
              <a:buChar char="•"/>
            </a:pPr>
            <a:r>
              <a:rPr lang="en-GB" sz="2400" b="1" dirty="0" smtClean="0">
                <a:ln>
                  <a:solidFill>
                    <a:schemeClr val="tx1"/>
                  </a:solidFill>
                </a:ln>
                <a:solidFill>
                  <a:srgbClr val="0070C0"/>
                </a:solidFill>
                <a:effectLst>
                  <a:glow rad="63500">
                    <a:srgbClr val="FFFF00"/>
                  </a:glow>
                </a:effectLst>
              </a:rPr>
              <a:t>A pure heart</a:t>
            </a:r>
          </a:p>
          <a:p>
            <a:pPr marL="1828800" lvl="3" indent="-457200">
              <a:buFont typeface="Arial" panose="020B0604020202020204" pitchFamily="34" charset="0"/>
              <a:buChar char="•"/>
            </a:pPr>
            <a:r>
              <a:rPr lang="en-GB" sz="2400" b="1" dirty="0" smtClean="0">
                <a:ln>
                  <a:solidFill>
                    <a:schemeClr val="tx1"/>
                  </a:solidFill>
                </a:ln>
                <a:solidFill>
                  <a:srgbClr val="0070C0"/>
                </a:solidFill>
                <a:effectLst>
                  <a:glow rad="63500">
                    <a:srgbClr val="FFFF00"/>
                  </a:glow>
                </a:effectLst>
              </a:rPr>
              <a:t>A worshipping heart</a:t>
            </a:r>
          </a:p>
          <a:p>
            <a:pPr marL="1828800" lvl="3" indent="-457200">
              <a:buFont typeface="Arial" panose="020B0604020202020204" pitchFamily="34" charset="0"/>
              <a:buChar char="•"/>
            </a:pPr>
            <a:r>
              <a:rPr lang="en-GB" sz="2800" b="1" dirty="0" smtClean="0">
                <a:ln>
                  <a:solidFill>
                    <a:schemeClr val="tx1"/>
                  </a:solidFill>
                </a:ln>
                <a:solidFill>
                  <a:srgbClr val="0070C0"/>
                </a:solidFill>
                <a:effectLst>
                  <a:glow rad="63500">
                    <a:srgbClr val="FFFF00"/>
                  </a:glow>
                </a:effectLst>
              </a:rPr>
              <a:t>A joyful heart</a:t>
            </a:r>
          </a:p>
          <a:p>
            <a:pPr marL="1828800" lvl="3" indent="-457200">
              <a:buFont typeface="Arial" panose="020B0604020202020204" pitchFamily="34" charset="0"/>
              <a:buChar char="•"/>
            </a:pPr>
            <a:r>
              <a:rPr lang="en-GB" sz="3200" b="1" dirty="0" smtClean="0">
                <a:ln>
                  <a:solidFill>
                    <a:schemeClr val="tx1"/>
                  </a:solidFill>
                </a:ln>
                <a:solidFill>
                  <a:srgbClr val="0070C0"/>
                </a:solidFill>
                <a:effectLst>
                  <a:glow rad="63500">
                    <a:srgbClr val="FFFF00"/>
                  </a:glow>
                </a:effectLst>
              </a:rPr>
              <a:t>A giving heart</a:t>
            </a:r>
          </a:p>
          <a:p>
            <a:pPr marL="1828800" lvl="3" indent="-457200">
              <a:buFont typeface="Wingdings" panose="05000000000000000000" pitchFamily="2" charset="2"/>
              <a:buChar char="Ø"/>
            </a:pPr>
            <a:r>
              <a:rPr lang="en-GB" sz="2800" b="1" dirty="0" smtClean="0">
                <a:ln>
                  <a:solidFill>
                    <a:schemeClr val="tx1"/>
                  </a:solidFill>
                </a:ln>
                <a:solidFill>
                  <a:srgbClr val="002060"/>
                </a:solidFill>
                <a:effectLst>
                  <a:glow rad="63500">
                    <a:srgbClr val="FFFF00"/>
                  </a:glow>
                </a:effectLst>
              </a:rPr>
              <a:t>NT church: 1 Cor. 16: 2 + 1 Peter 4:9 </a:t>
            </a:r>
            <a:r>
              <a:rPr lang="en-GB" sz="2800" b="1" i="1" dirty="0" smtClean="0">
                <a:ln>
                  <a:solidFill>
                    <a:schemeClr val="tx1"/>
                  </a:solidFill>
                </a:ln>
                <a:solidFill>
                  <a:srgbClr val="FF0000"/>
                </a:solidFill>
                <a:effectLst>
                  <a:glow rad="63500">
                    <a:srgbClr val="FFFF00"/>
                  </a:glow>
                </a:effectLst>
              </a:rPr>
              <a:t>“offer hospitality to each other without grumbling!” </a:t>
            </a:r>
            <a:endParaRPr lang="en-GB" sz="2800" b="1" dirty="0" smtClean="0">
              <a:ln>
                <a:solidFill>
                  <a:schemeClr val="tx1"/>
                </a:solidFill>
              </a:ln>
              <a:solidFill>
                <a:srgbClr val="002060"/>
              </a:solidFill>
              <a:effectLst>
                <a:glow rad="63500">
                  <a:srgbClr val="FFFF00"/>
                </a:glow>
              </a:effectLst>
            </a:endParaRPr>
          </a:p>
        </p:txBody>
      </p:sp>
    </p:spTree>
    <p:extLst>
      <p:ext uri="{BB962C8B-B14F-4D97-AF65-F5344CB8AC3E}">
        <p14:creationId xmlns:p14="http://schemas.microsoft.com/office/powerpoint/2010/main" val="187566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3252247" cy="1015663"/>
          </a:xfrm>
          <a:prstGeom prst="rect">
            <a:avLst/>
          </a:prstGeom>
          <a:solidFill>
            <a:schemeClr val="accent4">
              <a:lumMod val="20000"/>
              <a:lumOff val="80000"/>
            </a:schemeClr>
          </a:solidFill>
        </p:spPr>
        <p:txBody>
          <a:bodyPr wrap="square" rtlCol="0">
            <a:spAutoFit/>
          </a:bodyPr>
          <a:lstStyle/>
          <a:p>
            <a:r>
              <a:rPr lang="en-GB" sz="2400" b="1" dirty="0" smtClean="0">
                <a:ln>
                  <a:solidFill>
                    <a:schemeClr val="tx1"/>
                  </a:solidFill>
                </a:ln>
                <a:solidFill>
                  <a:srgbClr val="22A40C"/>
                </a:solidFill>
                <a:effectLst>
                  <a:glow rad="63500">
                    <a:srgbClr val="FFFF00"/>
                  </a:glow>
                </a:effectLst>
              </a:rPr>
              <a:t>Family roots</a:t>
            </a:r>
          </a:p>
          <a:p>
            <a:r>
              <a:rPr lang="en-GB" sz="3600" b="1" dirty="0" smtClean="0">
                <a:ln>
                  <a:solidFill>
                    <a:schemeClr val="tx1"/>
                  </a:solidFill>
                </a:ln>
                <a:solidFill>
                  <a:srgbClr val="22A40C"/>
                </a:solidFill>
                <a:effectLst>
                  <a:glow rad="63500">
                    <a:srgbClr val="FFFF00"/>
                  </a:glow>
                </a:effectLst>
              </a:rPr>
              <a:t>Repopulation</a:t>
            </a:r>
            <a:endParaRPr lang="en-GB" sz="3600" b="1" dirty="0">
              <a:ln>
                <a:solidFill>
                  <a:schemeClr val="tx1"/>
                </a:solidFill>
              </a:ln>
              <a:solidFill>
                <a:srgbClr val="22A40C"/>
              </a:solidFill>
              <a:effectLst>
                <a:glow rad="63500">
                  <a:srgbClr val="FFFF00"/>
                </a:glo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925" y="1122363"/>
            <a:ext cx="3118702" cy="2089530"/>
          </a:xfrm>
          <a:prstGeom prst="rect">
            <a:avLst/>
          </a:prstGeom>
        </p:spPr>
      </p:pic>
    </p:spTree>
    <p:extLst>
      <p:ext uri="{BB962C8B-B14F-4D97-AF65-F5344CB8AC3E}">
        <p14:creationId xmlns:p14="http://schemas.microsoft.com/office/powerpoint/2010/main" val="315057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10039546" cy="3970318"/>
          </a:xfrm>
          <a:prstGeom prst="rect">
            <a:avLst/>
          </a:prstGeom>
          <a:solidFill>
            <a:schemeClr val="accent4">
              <a:lumMod val="20000"/>
              <a:lumOff val="80000"/>
            </a:schemeClr>
          </a:solidFill>
        </p:spPr>
        <p:txBody>
          <a:bodyPr wrap="square" rtlCol="0">
            <a:spAutoFit/>
          </a:bodyPr>
          <a:lstStyle/>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living where God wants to you to live</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using God-given gifts</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faithfully serving in the shadows</a:t>
            </a:r>
          </a:p>
          <a:p>
            <a:pPr marL="457200" indent="-457200">
              <a:buFont typeface="+mj-lt"/>
              <a:buAutoNum type="arabicPeriod"/>
            </a:pPr>
            <a:r>
              <a:rPr lang="en-GB" sz="2800" b="1" dirty="0" smtClean="0">
                <a:ln>
                  <a:solidFill>
                    <a:schemeClr val="tx1"/>
                  </a:solidFill>
                </a:ln>
                <a:solidFill>
                  <a:srgbClr val="7030A0"/>
                </a:solidFill>
                <a:effectLst>
                  <a:glow rad="63500">
                    <a:srgbClr val="FFFF00"/>
                  </a:glow>
                </a:effectLst>
              </a:rPr>
              <a:t>Ministry = people first, programmes second</a:t>
            </a:r>
          </a:p>
          <a:p>
            <a:pPr marL="457200" indent="-457200">
              <a:buFont typeface="+mj-lt"/>
              <a:buAutoNum type="arabicPeriod"/>
            </a:pPr>
            <a:r>
              <a:rPr lang="en-GB" sz="3600" b="1" dirty="0" smtClean="0">
                <a:ln>
                  <a:solidFill>
                    <a:schemeClr val="tx1"/>
                  </a:solidFill>
                </a:ln>
                <a:solidFill>
                  <a:srgbClr val="7030A0"/>
                </a:solidFill>
                <a:effectLst>
                  <a:glow rad="63500">
                    <a:srgbClr val="FFFF00"/>
                  </a:glow>
                </a:effectLst>
              </a:rPr>
              <a:t>Requirements for ministry</a:t>
            </a:r>
          </a:p>
          <a:p>
            <a:r>
              <a:rPr lang="en-GB" sz="3600" b="1" dirty="0" smtClean="0">
                <a:ln>
                  <a:solidFill>
                    <a:schemeClr val="tx1"/>
                  </a:solidFill>
                </a:ln>
                <a:solidFill>
                  <a:srgbClr val="7030A0"/>
                </a:solidFill>
                <a:effectLst>
                  <a:glow rad="63500">
                    <a:srgbClr val="FFFF00"/>
                  </a:glow>
                </a:effectLst>
              </a:rPr>
              <a:t>Conclusion: </a:t>
            </a:r>
          </a:p>
          <a:p>
            <a:r>
              <a:rPr lang="en-GB" sz="3600" b="1" dirty="0" smtClean="0">
                <a:ln>
                  <a:solidFill>
                    <a:schemeClr val="tx1"/>
                  </a:solidFill>
                </a:ln>
                <a:solidFill>
                  <a:srgbClr val="002060"/>
                </a:solidFill>
                <a:effectLst>
                  <a:glow rad="63500">
                    <a:srgbClr val="FFFF00"/>
                  </a:glow>
                </a:effectLst>
              </a:rPr>
              <a:t>William Carey - </a:t>
            </a:r>
            <a:r>
              <a:rPr lang="en-GB" sz="3200" b="1" i="1" dirty="0" smtClean="0">
                <a:ln>
                  <a:solidFill>
                    <a:schemeClr val="tx1"/>
                  </a:solidFill>
                </a:ln>
                <a:solidFill>
                  <a:srgbClr val="002060"/>
                </a:solidFill>
                <a:effectLst>
                  <a:glow rad="63500">
                    <a:srgbClr val="FFFF00"/>
                  </a:glow>
                </a:effectLst>
              </a:rPr>
              <a:t>“My business is to extend the kingdom of God. I only cobble shoes to pay expenses!”</a:t>
            </a:r>
            <a:endParaRPr lang="en-GB" sz="3200" b="1" i="1" dirty="0">
              <a:ln>
                <a:solidFill>
                  <a:schemeClr val="tx1"/>
                </a:solidFill>
              </a:ln>
              <a:solidFill>
                <a:srgbClr val="002060"/>
              </a:solidFill>
              <a:effectLst>
                <a:glow rad="63500">
                  <a:srgbClr val="FFFF00"/>
                </a:glow>
              </a:effectLst>
            </a:endParaRPr>
          </a:p>
        </p:txBody>
      </p:sp>
    </p:spTree>
    <p:extLst>
      <p:ext uri="{BB962C8B-B14F-4D97-AF65-F5344CB8AC3E}">
        <p14:creationId xmlns:p14="http://schemas.microsoft.com/office/powerpoint/2010/main" val="141254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3252247" cy="1384995"/>
          </a:xfrm>
          <a:prstGeom prst="rect">
            <a:avLst/>
          </a:prstGeom>
          <a:solidFill>
            <a:schemeClr val="accent4">
              <a:lumMod val="20000"/>
              <a:lumOff val="80000"/>
            </a:schemeClr>
          </a:solidFill>
        </p:spPr>
        <p:txBody>
          <a:bodyPr wrap="square" rtlCol="0">
            <a:spAutoFit/>
          </a:bodyPr>
          <a:lstStyle/>
          <a:p>
            <a:r>
              <a:rPr lang="en-GB" sz="2400" b="1" dirty="0" smtClean="0">
                <a:ln>
                  <a:solidFill>
                    <a:schemeClr val="tx1"/>
                  </a:solidFill>
                </a:ln>
                <a:solidFill>
                  <a:srgbClr val="22A40C"/>
                </a:solidFill>
                <a:effectLst>
                  <a:glow rad="63500">
                    <a:srgbClr val="FFFF00"/>
                  </a:glow>
                </a:effectLst>
              </a:rPr>
              <a:t>Family roots</a:t>
            </a:r>
          </a:p>
          <a:p>
            <a:r>
              <a:rPr lang="en-GB" sz="2400" b="1" dirty="0" smtClean="0">
                <a:ln>
                  <a:solidFill>
                    <a:schemeClr val="tx1"/>
                  </a:solidFill>
                </a:ln>
                <a:solidFill>
                  <a:srgbClr val="22A40C"/>
                </a:solidFill>
                <a:effectLst>
                  <a:glow rad="63500">
                    <a:srgbClr val="FFFF00"/>
                  </a:glow>
                </a:effectLst>
              </a:rPr>
              <a:t>Repopulation</a:t>
            </a:r>
          </a:p>
          <a:p>
            <a:r>
              <a:rPr lang="en-GB" sz="3600" b="1" dirty="0" smtClean="0">
                <a:ln>
                  <a:solidFill>
                    <a:schemeClr val="tx1"/>
                  </a:solidFill>
                </a:ln>
                <a:solidFill>
                  <a:srgbClr val="22A40C"/>
                </a:solidFill>
                <a:effectLst>
                  <a:glow rad="63500">
                    <a:srgbClr val="FFFF00"/>
                  </a:glow>
                </a:effectLst>
              </a:rPr>
              <a:t>Casting lots</a:t>
            </a:r>
            <a:endParaRPr lang="en-GB" sz="3600" b="1" dirty="0">
              <a:ln>
                <a:solidFill>
                  <a:schemeClr val="tx1"/>
                </a:solidFill>
              </a:ln>
              <a:solidFill>
                <a:srgbClr val="22A40C"/>
              </a:solidFill>
              <a:effectLst>
                <a:glow rad="63500">
                  <a:srgbClr val="FFFF00"/>
                </a:glo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0431" y="1122363"/>
            <a:ext cx="2135707" cy="2089530"/>
          </a:xfrm>
          <a:prstGeom prst="rect">
            <a:avLst/>
          </a:prstGeom>
        </p:spPr>
      </p:pic>
    </p:spTree>
    <p:extLst>
      <p:ext uri="{BB962C8B-B14F-4D97-AF65-F5344CB8AC3E}">
        <p14:creationId xmlns:p14="http://schemas.microsoft.com/office/powerpoint/2010/main" val="78697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3252247" cy="1754326"/>
          </a:xfrm>
          <a:prstGeom prst="rect">
            <a:avLst/>
          </a:prstGeom>
          <a:solidFill>
            <a:schemeClr val="accent4">
              <a:lumMod val="20000"/>
              <a:lumOff val="80000"/>
            </a:schemeClr>
          </a:solidFill>
        </p:spPr>
        <p:txBody>
          <a:bodyPr wrap="square" rtlCol="0">
            <a:spAutoFit/>
          </a:bodyPr>
          <a:lstStyle/>
          <a:p>
            <a:r>
              <a:rPr lang="en-GB" sz="2400" b="1" dirty="0" smtClean="0">
                <a:ln>
                  <a:solidFill>
                    <a:schemeClr val="tx1"/>
                  </a:solidFill>
                </a:ln>
                <a:solidFill>
                  <a:srgbClr val="22A40C"/>
                </a:solidFill>
                <a:effectLst>
                  <a:glow rad="63500">
                    <a:srgbClr val="FFFF00"/>
                  </a:glow>
                </a:effectLst>
              </a:rPr>
              <a:t>Family roots</a:t>
            </a:r>
          </a:p>
          <a:p>
            <a:r>
              <a:rPr lang="en-GB" sz="2400" b="1" dirty="0" smtClean="0">
                <a:ln>
                  <a:solidFill>
                    <a:schemeClr val="tx1"/>
                  </a:solidFill>
                </a:ln>
                <a:solidFill>
                  <a:srgbClr val="22A40C"/>
                </a:solidFill>
                <a:effectLst>
                  <a:glow rad="63500">
                    <a:srgbClr val="FFFF00"/>
                  </a:glow>
                </a:effectLst>
              </a:rPr>
              <a:t>Repopulation</a:t>
            </a:r>
          </a:p>
          <a:p>
            <a:r>
              <a:rPr lang="en-GB" sz="2400" b="1" dirty="0" smtClean="0">
                <a:ln>
                  <a:solidFill>
                    <a:schemeClr val="tx1"/>
                  </a:solidFill>
                </a:ln>
                <a:solidFill>
                  <a:srgbClr val="22A40C"/>
                </a:solidFill>
                <a:effectLst>
                  <a:glow rad="63500">
                    <a:srgbClr val="FFFF00"/>
                  </a:glow>
                </a:effectLst>
              </a:rPr>
              <a:t>Casting lots</a:t>
            </a:r>
          </a:p>
          <a:p>
            <a:r>
              <a:rPr lang="en-GB" sz="3600" b="1" dirty="0" smtClean="0">
                <a:ln>
                  <a:solidFill>
                    <a:schemeClr val="tx1"/>
                  </a:solidFill>
                </a:ln>
                <a:solidFill>
                  <a:srgbClr val="22A40C"/>
                </a:solidFill>
                <a:effectLst>
                  <a:glow rad="63500">
                    <a:srgbClr val="FFFF00"/>
                  </a:glow>
                </a:effectLst>
              </a:rPr>
              <a:t>Volunteers</a:t>
            </a:r>
            <a:endParaRPr lang="en-GB" sz="3600" b="1" dirty="0">
              <a:ln>
                <a:solidFill>
                  <a:schemeClr val="tx1"/>
                </a:solidFill>
              </a:ln>
              <a:solidFill>
                <a:srgbClr val="22A40C"/>
              </a:solidFill>
              <a:effectLst>
                <a:glow rad="63500">
                  <a:srgbClr val="FFFF00"/>
                </a:glo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0430" y="1378507"/>
            <a:ext cx="2135707" cy="1498182"/>
          </a:xfrm>
          <a:prstGeom prst="rect">
            <a:avLst/>
          </a:prstGeom>
        </p:spPr>
      </p:pic>
    </p:spTree>
    <p:extLst>
      <p:ext uri="{BB962C8B-B14F-4D97-AF65-F5344CB8AC3E}">
        <p14:creationId xmlns:p14="http://schemas.microsoft.com/office/powerpoint/2010/main" val="60414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3252247" cy="2123658"/>
          </a:xfrm>
          <a:prstGeom prst="rect">
            <a:avLst/>
          </a:prstGeom>
          <a:solidFill>
            <a:schemeClr val="accent4">
              <a:lumMod val="20000"/>
              <a:lumOff val="80000"/>
            </a:schemeClr>
          </a:solidFill>
        </p:spPr>
        <p:txBody>
          <a:bodyPr wrap="square" rtlCol="0">
            <a:spAutoFit/>
          </a:bodyPr>
          <a:lstStyle/>
          <a:p>
            <a:r>
              <a:rPr lang="en-GB" sz="2400" b="1" dirty="0" smtClean="0">
                <a:ln>
                  <a:solidFill>
                    <a:schemeClr val="tx1"/>
                  </a:solidFill>
                </a:ln>
                <a:solidFill>
                  <a:srgbClr val="22A40C"/>
                </a:solidFill>
                <a:effectLst>
                  <a:glow rad="63500">
                    <a:srgbClr val="FFFF00"/>
                  </a:glow>
                </a:effectLst>
              </a:rPr>
              <a:t>Family roots</a:t>
            </a:r>
          </a:p>
          <a:p>
            <a:r>
              <a:rPr lang="en-GB" sz="2400" b="1" dirty="0" smtClean="0">
                <a:ln>
                  <a:solidFill>
                    <a:schemeClr val="tx1"/>
                  </a:solidFill>
                </a:ln>
                <a:solidFill>
                  <a:srgbClr val="22A40C"/>
                </a:solidFill>
                <a:effectLst>
                  <a:glow rad="63500">
                    <a:srgbClr val="FFFF00"/>
                  </a:glow>
                </a:effectLst>
              </a:rPr>
              <a:t>Repopulation</a:t>
            </a:r>
          </a:p>
          <a:p>
            <a:r>
              <a:rPr lang="en-GB" sz="2400" b="1" dirty="0" smtClean="0">
                <a:ln>
                  <a:solidFill>
                    <a:schemeClr val="tx1"/>
                  </a:solidFill>
                </a:ln>
                <a:solidFill>
                  <a:srgbClr val="22A40C"/>
                </a:solidFill>
                <a:effectLst>
                  <a:glow rad="63500">
                    <a:srgbClr val="FFFF00"/>
                  </a:glow>
                </a:effectLst>
              </a:rPr>
              <a:t>Casting lots</a:t>
            </a:r>
          </a:p>
          <a:p>
            <a:r>
              <a:rPr lang="en-GB" sz="2400" b="1" dirty="0" smtClean="0">
                <a:ln>
                  <a:solidFill>
                    <a:schemeClr val="tx1"/>
                  </a:solidFill>
                </a:ln>
                <a:solidFill>
                  <a:srgbClr val="22A40C"/>
                </a:solidFill>
                <a:effectLst>
                  <a:glow rad="63500">
                    <a:srgbClr val="FFFF00"/>
                  </a:glow>
                </a:effectLst>
              </a:rPr>
              <a:t>Volunteers</a:t>
            </a:r>
          </a:p>
          <a:p>
            <a:r>
              <a:rPr lang="en-GB" sz="3600" b="1" dirty="0">
                <a:ln>
                  <a:solidFill>
                    <a:schemeClr val="tx1"/>
                  </a:solidFill>
                </a:ln>
                <a:solidFill>
                  <a:srgbClr val="22A40C"/>
                </a:solidFill>
                <a:effectLst>
                  <a:glow rad="63500">
                    <a:srgbClr val="FFFF00"/>
                  </a:glow>
                </a:effectLst>
              </a:rPr>
              <a:t>God’s </a:t>
            </a:r>
            <a:r>
              <a:rPr lang="en-GB" sz="3600" b="1" dirty="0" smtClean="0">
                <a:ln>
                  <a:solidFill>
                    <a:schemeClr val="tx1"/>
                  </a:solidFill>
                </a:ln>
                <a:solidFill>
                  <a:srgbClr val="22A40C"/>
                </a:solidFill>
                <a:effectLst>
                  <a:glow rad="63500">
                    <a:srgbClr val="FFFF00"/>
                  </a:glow>
                </a:effectLst>
              </a:rPr>
              <a:t>will</a:t>
            </a:r>
            <a:endParaRPr lang="en-GB" sz="3600" b="1" dirty="0">
              <a:ln>
                <a:solidFill>
                  <a:schemeClr val="tx1"/>
                </a:solidFill>
              </a:ln>
              <a:solidFill>
                <a:srgbClr val="22A40C"/>
              </a:solidFill>
              <a:effectLst>
                <a:glow rad="63500">
                  <a:srgbClr val="FFFF00"/>
                </a:glo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049" y="1694242"/>
            <a:ext cx="2135707" cy="1565098"/>
          </a:xfrm>
          <a:prstGeom prst="rect">
            <a:avLst/>
          </a:prstGeom>
        </p:spPr>
      </p:pic>
    </p:spTree>
    <p:extLst>
      <p:ext uri="{BB962C8B-B14F-4D97-AF65-F5344CB8AC3E}">
        <p14:creationId xmlns:p14="http://schemas.microsoft.com/office/powerpoint/2010/main" val="279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3252247" cy="2492990"/>
          </a:xfrm>
          <a:prstGeom prst="rect">
            <a:avLst/>
          </a:prstGeom>
          <a:solidFill>
            <a:schemeClr val="accent4">
              <a:lumMod val="20000"/>
              <a:lumOff val="80000"/>
            </a:schemeClr>
          </a:solidFill>
        </p:spPr>
        <p:txBody>
          <a:bodyPr wrap="square" rtlCol="0">
            <a:spAutoFit/>
          </a:bodyPr>
          <a:lstStyle/>
          <a:p>
            <a:r>
              <a:rPr lang="en-GB" sz="2400" b="1" dirty="0" smtClean="0">
                <a:ln>
                  <a:solidFill>
                    <a:schemeClr val="tx1"/>
                  </a:solidFill>
                </a:ln>
                <a:solidFill>
                  <a:srgbClr val="22A40C"/>
                </a:solidFill>
                <a:effectLst>
                  <a:glow rad="63500">
                    <a:srgbClr val="FFFF00"/>
                  </a:glow>
                </a:effectLst>
              </a:rPr>
              <a:t>Family roots</a:t>
            </a:r>
          </a:p>
          <a:p>
            <a:r>
              <a:rPr lang="en-GB" sz="2400" b="1" dirty="0" smtClean="0">
                <a:ln>
                  <a:solidFill>
                    <a:schemeClr val="tx1"/>
                  </a:solidFill>
                </a:ln>
                <a:solidFill>
                  <a:srgbClr val="22A40C"/>
                </a:solidFill>
                <a:effectLst>
                  <a:glow rad="63500">
                    <a:srgbClr val="FFFF00"/>
                  </a:glow>
                </a:effectLst>
              </a:rPr>
              <a:t>Repopulation</a:t>
            </a:r>
          </a:p>
          <a:p>
            <a:r>
              <a:rPr lang="en-GB" sz="2400" b="1" dirty="0" smtClean="0">
                <a:ln>
                  <a:solidFill>
                    <a:schemeClr val="tx1"/>
                  </a:solidFill>
                </a:ln>
                <a:solidFill>
                  <a:srgbClr val="22A40C"/>
                </a:solidFill>
                <a:effectLst>
                  <a:glow rad="63500">
                    <a:srgbClr val="FFFF00"/>
                  </a:glow>
                </a:effectLst>
              </a:rPr>
              <a:t>Casting lots</a:t>
            </a:r>
          </a:p>
          <a:p>
            <a:r>
              <a:rPr lang="en-GB" sz="2400" b="1" dirty="0" smtClean="0">
                <a:ln>
                  <a:solidFill>
                    <a:schemeClr val="tx1"/>
                  </a:solidFill>
                </a:ln>
                <a:solidFill>
                  <a:srgbClr val="22A40C"/>
                </a:solidFill>
                <a:effectLst>
                  <a:glow rad="63500">
                    <a:srgbClr val="FFFF00"/>
                  </a:glow>
                </a:effectLst>
              </a:rPr>
              <a:t>Volunteers</a:t>
            </a:r>
          </a:p>
          <a:p>
            <a:r>
              <a:rPr lang="en-GB" sz="2400" b="1" dirty="0">
                <a:ln>
                  <a:solidFill>
                    <a:schemeClr val="tx1"/>
                  </a:solidFill>
                </a:ln>
                <a:solidFill>
                  <a:srgbClr val="22A40C"/>
                </a:solidFill>
                <a:effectLst>
                  <a:glow rad="63500">
                    <a:srgbClr val="FFFF00"/>
                  </a:glow>
                </a:effectLst>
              </a:rPr>
              <a:t>God’s </a:t>
            </a:r>
            <a:r>
              <a:rPr lang="en-GB" sz="2400" b="1" dirty="0" smtClean="0">
                <a:ln>
                  <a:solidFill>
                    <a:schemeClr val="tx1"/>
                  </a:solidFill>
                </a:ln>
                <a:solidFill>
                  <a:srgbClr val="22A40C"/>
                </a:solidFill>
                <a:effectLst>
                  <a:glow rad="63500">
                    <a:srgbClr val="FFFF00"/>
                  </a:glow>
                </a:effectLst>
              </a:rPr>
              <a:t>will</a:t>
            </a:r>
          </a:p>
          <a:p>
            <a:r>
              <a:rPr lang="en-GB" sz="3600" b="1" dirty="0">
                <a:ln>
                  <a:solidFill>
                    <a:schemeClr val="tx1"/>
                  </a:solidFill>
                </a:ln>
                <a:solidFill>
                  <a:srgbClr val="22A40C"/>
                </a:solidFill>
                <a:effectLst>
                  <a:glow rad="63500">
                    <a:srgbClr val="FFFF00"/>
                  </a:glow>
                </a:effectLst>
              </a:rPr>
              <a:t>Grace </a:t>
            </a:r>
            <a:r>
              <a:rPr lang="en-GB" sz="3600" b="1" dirty="0" smtClean="0">
                <a:ln>
                  <a:solidFill>
                    <a:schemeClr val="tx1"/>
                  </a:solidFill>
                </a:ln>
                <a:solidFill>
                  <a:srgbClr val="22A40C"/>
                </a:solidFill>
                <a:effectLst>
                  <a:glow rad="63500">
                    <a:srgbClr val="FFFF00"/>
                  </a:glow>
                </a:effectLst>
              </a:rPr>
              <a:t>vision</a:t>
            </a:r>
            <a:endParaRPr lang="en-GB" sz="3600" b="1" dirty="0">
              <a:ln>
                <a:solidFill>
                  <a:schemeClr val="tx1"/>
                </a:solidFill>
              </a:ln>
              <a:solidFill>
                <a:srgbClr val="22A40C"/>
              </a:solidFill>
              <a:effectLst>
                <a:glow rad="63500">
                  <a:srgbClr val="FFFF00"/>
                </a:glow>
              </a:effectLst>
            </a:endParaRPr>
          </a:p>
        </p:txBody>
      </p:sp>
      <p:pic>
        <p:nvPicPr>
          <p:cNvPr id="7" name="Picture 6"/>
          <p:cNvPicPr>
            <a:picLocks noChangeAspect="1"/>
          </p:cNvPicPr>
          <p:nvPr/>
        </p:nvPicPr>
        <p:blipFill>
          <a:blip r:embed="rId3"/>
          <a:stretch>
            <a:fillRect/>
          </a:stretch>
        </p:blipFill>
        <p:spPr>
          <a:xfrm>
            <a:off x="4308049" y="1981816"/>
            <a:ext cx="2160296" cy="1620222"/>
          </a:xfrm>
          <a:prstGeom prst="rect">
            <a:avLst/>
          </a:prstGeom>
        </p:spPr>
      </p:pic>
    </p:spTree>
    <p:extLst>
      <p:ext uri="{BB962C8B-B14F-4D97-AF65-F5344CB8AC3E}">
        <p14:creationId xmlns:p14="http://schemas.microsoft.com/office/powerpoint/2010/main" val="189967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742535" y="1122363"/>
            <a:ext cx="3252247" cy="2862322"/>
          </a:xfrm>
          <a:prstGeom prst="rect">
            <a:avLst/>
          </a:prstGeom>
          <a:solidFill>
            <a:schemeClr val="accent4">
              <a:lumMod val="20000"/>
              <a:lumOff val="80000"/>
            </a:schemeClr>
          </a:solidFill>
        </p:spPr>
        <p:txBody>
          <a:bodyPr wrap="square" rtlCol="0">
            <a:spAutoFit/>
          </a:bodyPr>
          <a:lstStyle/>
          <a:p>
            <a:r>
              <a:rPr lang="en-GB" sz="2400" b="1" dirty="0" smtClean="0">
                <a:ln>
                  <a:solidFill>
                    <a:schemeClr val="tx1"/>
                  </a:solidFill>
                </a:ln>
                <a:solidFill>
                  <a:srgbClr val="22A40C"/>
                </a:solidFill>
                <a:effectLst>
                  <a:glow rad="63500">
                    <a:srgbClr val="FFFF00"/>
                  </a:glow>
                </a:effectLst>
              </a:rPr>
              <a:t>Family roots</a:t>
            </a:r>
          </a:p>
          <a:p>
            <a:r>
              <a:rPr lang="en-GB" sz="2400" b="1" dirty="0" smtClean="0">
                <a:ln>
                  <a:solidFill>
                    <a:schemeClr val="tx1"/>
                  </a:solidFill>
                </a:ln>
                <a:solidFill>
                  <a:srgbClr val="22A40C"/>
                </a:solidFill>
                <a:effectLst>
                  <a:glow rad="63500">
                    <a:srgbClr val="FFFF00"/>
                  </a:glow>
                </a:effectLst>
              </a:rPr>
              <a:t>Repopulation</a:t>
            </a:r>
          </a:p>
          <a:p>
            <a:r>
              <a:rPr lang="en-GB" sz="2400" b="1" dirty="0" smtClean="0">
                <a:ln>
                  <a:solidFill>
                    <a:schemeClr val="tx1"/>
                  </a:solidFill>
                </a:ln>
                <a:solidFill>
                  <a:srgbClr val="22A40C"/>
                </a:solidFill>
                <a:effectLst>
                  <a:glow rad="63500">
                    <a:srgbClr val="FFFF00"/>
                  </a:glow>
                </a:effectLst>
              </a:rPr>
              <a:t>Casting lots</a:t>
            </a:r>
          </a:p>
          <a:p>
            <a:r>
              <a:rPr lang="en-GB" sz="2400" b="1" dirty="0" smtClean="0">
                <a:ln>
                  <a:solidFill>
                    <a:schemeClr val="tx1"/>
                  </a:solidFill>
                </a:ln>
                <a:solidFill>
                  <a:srgbClr val="22A40C"/>
                </a:solidFill>
                <a:effectLst>
                  <a:glow rad="63500">
                    <a:srgbClr val="FFFF00"/>
                  </a:glow>
                </a:effectLst>
              </a:rPr>
              <a:t>Volunteers</a:t>
            </a:r>
          </a:p>
          <a:p>
            <a:r>
              <a:rPr lang="en-GB" sz="2400" b="1" dirty="0">
                <a:ln>
                  <a:solidFill>
                    <a:schemeClr val="tx1"/>
                  </a:solidFill>
                </a:ln>
                <a:solidFill>
                  <a:srgbClr val="22A40C"/>
                </a:solidFill>
                <a:effectLst>
                  <a:glow rad="63500">
                    <a:srgbClr val="FFFF00"/>
                  </a:glow>
                </a:effectLst>
              </a:rPr>
              <a:t>God’s </a:t>
            </a:r>
            <a:r>
              <a:rPr lang="en-GB" sz="2400" b="1" dirty="0" smtClean="0">
                <a:ln>
                  <a:solidFill>
                    <a:schemeClr val="tx1"/>
                  </a:solidFill>
                </a:ln>
                <a:solidFill>
                  <a:srgbClr val="22A40C"/>
                </a:solidFill>
                <a:effectLst>
                  <a:glow rad="63500">
                    <a:srgbClr val="FFFF00"/>
                  </a:glow>
                </a:effectLst>
              </a:rPr>
              <a:t>will</a:t>
            </a:r>
          </a:p>
          <a:p>
            <a:r>
              <a:rPr lang="en-GB" sz="2400" b="1" dirty="0">
                <a:ln>
                  <a:solidFill>
                    <a:schemeClr val="tx1"/>
                  </a:solidFill>
                </a:ln>
                <a:solidFill>
                  <a:srgbClr val="22A40C"/>
                </a:solidFill>
                <a:effectLst>
                  <a:glow rad="63500">
                    <a:srgbClr val="FFFF00"/>
                  </a:glow>
                </a:effectLst>
              </a:rPr>
              <a:t>Grace </a:t>
            </a:r>
            <a:r>
              <a:rPr lang="en-GB" sz="2400" b="1" dirty="0" smtClean="0">
                <a:ln>
                  <a:solidFill>
                    <a:schemeClr val="tx1"/>
                  </a:solidFill>
                </a:ln>
                <a:solidFill>
                  <a:srgbClr val="22A40C"/>
                </a:solidFill>
                <a:effectLst>
                  <a:glow rad="63500">
                    <a:srgbClr val="FFFF00"/>
                  </a:glow>
                </a:effectLst>
              </a:rPr>
              <a:t>vision</a:t>
            </a:r>
          </a:p>
          <a:p>
            <a:r>
              <a:rPr lang="en-GB" sz="3600" b="1" dirty="0" smtClean="0">
                <a:ln>
                  <a:solidFill>
                    <a:schemeClr val="tx1"/>
                  </a:solidFill>
                </a:ln>
                <a:solidFill>
                  <a:srgbClr val="22A40C"/>
                </a:solidFill>
                <a:effectLst>
                  <a:glow rad="63500">
                    <a:srgbClr val="FFFF00"/>
                  </a:glow>
                </a:effectLst>
              </a:rPr>
              <a:t>Bird’s eye view</a:t>
            </a:r>
            <a:endParaRPr lang="en-GB" sz="3600" b="1" dirty="0">
              <a:ln>
                <a:solidFill>
                  <a:schemeClr val="tx1"/>
                </a:solidFill>
              </a:ln>
              <a:solidFill>
                <a:srgbClr val="22A40C"/>
              </a:solidFill>
              <a:effectLst>
                <a:glow rad="63500">
                  <a:srgbClr val="FFFF00"/>
                </a:glow>
              </a:effectLst>
            </a:endParaRPr>
          </a:p>
        </p:txBody>
      </p:sp>
      <p:sp>
        <p:nvSpPr>
          <p:cNvPr id="8" name="TextBox 7"/>
          <p:cNvSpPr txBox="1"/>
          <p:nvPr/>
        </p:nvSpPr>
        <p:spPr>
          <a:xfrm>
            <a:off x="3994782" y="1122363"/>
            <a:ext cx="7943218" cy="3985706"/>
          </a:xfrm>
          <a:prstGeom prst="rect">
            <a:avLst/>
          </a:prstGeom>
          <a:blipFill dpi="0" rotWithShape="1">
            <a:blip r:embed="rId3">
              <a:alphaModFix amt="68000"/>
            </a:blip>
            <a:srcRect/>
            <a:tile tx="0" ty="0" sx="100000" sy="100000" flip="none" algn="tl"/>
          </a:blipFill>
        </p:spPr>
        <p:txBody>
          <a:bodyPr wrap="square" rtlCol="0">
            <a:spAutoFit/>
          </a:bodyPr>
          <a:lstStyle/>
          <a:p>
            <a:pPr marL="342900" indent="-342900">
              <a:buFont typeface="+mj-lt"/>
              <a:buAutoNum type="arabicPeriod"/>
            </a:pPr>
            <a:r>
              <a:rPr lang="en-GB" sz="2800" b="1" dirty="0" smtClean="0">
                <a:ln>
                  <a:solidFill>
                    <a:schemeClr val="tx1"/>
                  </a:solidFill>
                </a:ln>
                <a:solidFill>
                  <a:srgbClr val="002060"/>
                </a:solidFill>
                <a:effectLst>
                  <a:glow rad="63500">
                    <a:schemeClr val="bg1"/>
                  </a:glow>
                </a:effectLst>
              </a:rPr>
              <a:t>Families who repopulated Jerusalem (11:3-24)</a:t>
            </a:r>
          </a:p>
          <a:p>
            <a:pPr marL="358775" lvl="1" indent="-179388">
              <a:lnSpc>
                <a:spcPts val="3000"/>
              </a:lnSpc>
              <a:buFont typeface="Arial" panose="020B0604020202020204" pitchFamily="34" charset="0"/>
              <a:buChar char="•"/>
            </a:pPr>
            <a:r>
              <a:rPr lang="en-GB" b="1" dirty="0" smtClean="0">
                <a:ln>
                  <a:solidFill>
                    <a:schemeClr val="tx1"/>
                  </a:solidFill>
                </a:ln>
                <a:solidFill>
                  <a:srgbClr val="002060"/>
                </a:solidFill>
                <a:effectLst>
                  <a:glow rad="63500">
                    <a:schemeClr val="bg1"/>
                  </a:glow>
                </a:effectLst>
              </a:rPr>
              <a:t>‘Ordinary’ families (v.3-9)</a:t>
            </a:r>
          </a:p>
          <a:p>
            <a:pPr marL="358775" lvl="1" indent="-179388">
              <a:lnSpc>
                <a:spcPts val="3000"/>
              </a:lnSpc>
              <a:buFont typeface="Arial" panose="020B0604020202020204" pitchFamily="34" charset="0"/>
              <a:buChar char="•"/>
            </a:pPr>
            <a:r>
              <a:rPr lang="en-GB" b="1" dirty="0" smtClean="0">
                <a:ln>
                  <a:solidFill>
                    <a:schemeClr val="tx1"/>
                  </a:solidFill>
                </a:ln>
                <a:solidFill>
                  <a:srgbClr val="002060"/>
                </a:solidFill>
                <a:effectLst>
                  <a:glow rad="63500">
                    <a:schemeClr val="bg1"/>
                  </a:glow>
                </a:effectLst>
              </a:rPr>
              <a:t>Priestly families (v.10-14)</a:t>
            </a:r>
          </a:p>
          <a:p>
            <a:pPr marL="358775" lvl="1" indent="-179388">
              <a:lnSpc>
                <a:spcPts val="3000"/>
              </a:lnSpc>
              <a:buFont typeface="Arial" panose="020B0604020202020204" pitchFamily="34" charset="0"/>
              <a:buChar char="•"/>
            </a:pPr>
            <a:r>
              <a:rPr lang="en-GB" b="1" dirty="0" smtClean="0">
                <a:ln>
                  <a:solidFill>
                    <a:schemeClr val="tx1"/>
                  </a:solidFill>
                </a:ln>
                <a:solidFill>
                  <a:srgbClr val="002060"/>
                </a:solidFill>
                <a:effectLst>
                  <a:glow rad="63500">
                    <a:schemeClr val="bg1"/>
                  </a:glow>
                </a:effectLst>
              </a:rPr>
              <a:t>Levitical families, gatekeepers  and temple workers (vv.15-24)</a:t>
            </a:r>
          </a:p>
          <a:p>
            <a:pPr marL="177800" lvl="1" indent="-177800">
              <a:lnSpc>
                <a:spcPts val="3000"/>
              </a:lnSpc>
            </a:pPr>
            <a:r>
              <a:rPr lang="en-GB" sz="2800" b="1" dirty="0" smtClean="0">
                <a:ln>
                  <a:solidFill>
                    <a:schemeClr val="tx1"/>
                  </a:solidFill>
                </a:ln>
                <a:solidFill>
                  <a:srgbClr val="002060"/>
                </a:solidFill>
                <a:effectLst>
                  <a:glow rad="63500">
                    <a:schemeClr val="bg1"/>
                  </a:glow>
                </a:effectLst>
              </a:rPr>
              <a:t>2. Scattered </a:t>
            </a:r>
            <a:r>
              <a:rPr lang="en-GB" sz="2800" b="1" dirty="0">
                <a:ln>
                  <a:solidFill>
                    <a:schemeClr val="tx1"/>
                  </a:solidFill>
                </a:ln>
                <a:solidFill>
                  <a:srgbClr val="002060"/>
                </a:solidFill>
                <a:effectLst>
                  <a:glow rad="63500">
                    <a:schemeClr val="bg1"/>
                  </a:glow>
                </a:effectLst>
              </a:rPr>
              <a:t>f</a:t>
            </a:r>
            <a:r>
              <a:rPr lang="en-GB" sz="2800" b="1" dirty="0" smtClean="0">
                <a:ln>
                  <a:solidFill>
                    <a:schemeClr val="tx1"/>
                  </a:solidFill>
                </a:ln>
                <a:solidFill>
                  <a:srgbClr val="002060"/>
                </a:solidFill>
                <a:effectLst>
                  <a:glow rad="63500">
                    <a:schemeClr val="bg1"/>
                  </a:glow>
                </a:effectLst>
              </a:rPr>
              <a:t>amilies of Judah and Benjamin </a:t>
            </a:r>
            <a:r>
              <a:rPr lang="en-GB" sz="2000" b="1" dirty="0" smtClean="0">
                <a:ln>
                  <a:solidFill>
                    <a:schemeClr val="tx1"/>
                  </a:solidFill>
                </a:ln>
                <a:solidFill>
                  <a:srgbClr val="002060"/>
                </a:solidFill>
                <a:effectLst>
                  <a:glow rad="63500">
                    <a:schemeClr val="bg1"/>
                  </a:glow>
                </a:effectLst>
              </a:rPr>
              <a:t>(v.25-36)</a:t>
            </a:r>
          </a:p>
          <a:p>
            <a:pPr marL="177800" lvl="1" indent="-177800">
              <a:lnSpc>
                <a:spcPts val="3000"/>
              </a:lnSpc>
            </a:pPr>
            <a:r>
              <a:rPr lang="en-GB" sz="2800" b="1" dirty="0" smtClean="0">
                <a:ln>
                  <a:solidFill>
                    <a:schemeClr val="tx1"/>
                  </a:solidFill>
                </a:ln>
                <a:solidFill>
                  <a:srgbClr val="002060"/>
                </a:solidFill>
                <a:effectLst>
                  <a:glow rad="63500">
                    <a:schemeClr val="bg1"/>
                  </a:glow>
                </a:effectLst>
              </a:rPr>
              <a:t>3. Priests and Levites from time of Zerubbabel </a:t>
            </a:r>
            <a:r>
              <a:rPr lang="en-GB" sz="2000" b="1" dirty="0" smtClean="0">
                <a:ln>
                  <a:solidFill>
                    <a:schemeClr val="tx1"/>
                  </a:solidFill>
                </a:ln>
                <a:solidFill>
                  <a:srgbClr val="002060"/>
                </a:solidFill>
                <a:effectLst>
                  <a:glow rad="63500">
                    <a:schemeClr val="bg1"/>
                  </a:glow>
                </a:effectLst>
              </a:rPr>
              <a:t>(12:1-9)</a:t>
            </a:r>
          </a:p>
          <a:p>
            <a:pPr marL="177800" lvl="1" indent="-177800">
              <a:lnSpc>
                <a:spcPts val="3000"/>
              </a:lnSpc>
            </a:pPr>
            <a:r>
              <a:rPr lang="en-GB" sz="2800" b="1" dirty="0" smtClean="0">
                <a:ln>
                  <a:solidFill>
                    <a:schemeClr val="tx1"/>
                  </a:solidFill>
                </a:ln>
                <a:solidFill>
                  <a:srgbClr val="002060"/>
                </a:solidFill>
                <a:effectLst>
                  <a:glow rad="63500">
                    <a:schemeClr val="bg1"/>
                  </a:glow>
                </a:effectLst>
              </a:rPr>
              <a:t>4. The high priests </a:t>
            </a:r>
            <a:r>
              <a:rPr lang="en-GB" sz="2000" b="1" dirty="0" smtClean="0">
                <a:ln>
                  <a:solidFill>
                    <a:schemeClr val="tx1"/>
                  </a:solidFill>
                </a:ln>
                <a:solidFill>
                  <a:srgbClr val="002060"/>
                </a:solidFill>
                <a:effectLst>
                  <a:glow rad="63500">
                    <a:schemeClr val="bg1"/>
                  </a:glow>
                </a:effectLst>
              </a:rPr>
              <a:t>(v.10-11)</a:t>
            </a:r>
          </a:p>
          <a:p>
            <a:pPr marL="177800" lvl="1" indent="-177800">
              <a:lnSpc>
                <a:spcPts val="3000"/>
              </a:lnSpc>
            </a:pPr>
            <a:r>
              <a:rPr lang="en-GB" sz="2800" b="1" dirty="0" smtClean="0">
                <a:ln>
                  <a:solidFill>
                    <a:schemeClr val="tx1"/>
                  </a:solidFill>
                </a:ln>
                <a:solidFill>
                  <a:srgbClr val="002060"/>
                </a:solidFill>
                <a:effectLst>
                  <a:glow rad="63500">
                    <a:schemeClr val="bg1"/>
                  </a:glow>
                </a:effectLst>
              </a:rPr>
              <a:t>5. Heads of priestly and Levitical families </a:t>
            </a:r>
            <a:r>
              <a:rPr lang="en-GB" sz="2000" b="1" dirty="0" smtClean="0">
                <a:ln>
                  <a:solidFill>
                    <a:schemeClr val="tx1"/>
                  </a:solidFill>
                </a:ln>
                <a:solidFill>
                  <a:srgbClr val="002060"/>
                </a:solidFill>
                <a:effectLst>
                  <a:glow rad="63500">
                    <a:schemeClr val="bg1"/>
                  </a:glow>
                </a:effectLst>
              </a:rPr>
              <a:t>(v.12-26)</a:t>
            </a:r>
          </a:p>
          <a:p>
            <a:pPr marL="177800" lvl="1" indent="-177800">
              <a:lnSpc>
                <a:spcPts val="3000"/>
              </a:lnSpc>
            </a:pPr>
            <a:r>
              <a:rPr lang="en-GB" sz="2800" b="1" dirty="0" smtClean="0">
                <a:ln>
                  <a:solidFill>
                    <a:schemeClr val="tx1"/>
                  </a:solidFill>
                </a:ln>
                <a:solidFill>
                  <a:srgbClr val="002060"/>
                </a:solidFill>
                <a:effectLst>
                  <a:glow rad="63500">
                    <a:schemeClr val="bg1"/>
                  </a:glow>
                </a:effectLst>
              </a:rPr>
              <a:t>6. Dedication of the wall </a:t>
            </a:r>
            <a:r>
              <a:rPr lang="en-GB" sz="2000" b="1" dirty="0" smtClean="0">
                <a:ln>
                  <a:solidFill>
                    <a:schemeClr val="tx1"/>
                  </a:solidFill>
                </a:ln>
                <a:solidFill>
                  <a:srgbClr val="002060"/>
                </a:solidFill>
                <a:effectLst>
                  <a:glow rad="63500">
                    <a:schemeClr val="bg1"/>
                  </a:glow>
                </a:effectLst>
              </a:rPr>
              <a:t>(v.27-43)</a:t>
            </a:r>
          </a:p>
          <a:p>
            <a:pPr marL="177800" lvl="1" indent="-177800">
              <a:lnSpc>
                <a:spcPts val="3000"/>
              </a:lnSpc>
            </a:pPr>
            <a:r>
              <a:rPr lang="en-GB" sz="2800" b="1" dirty="0" smtClean="0">
                <a:ln>
                  <a:solidFill>
                    <a:schemeClr val="tx1"/>
                  </a:solidFill>
                </a:ln>
                <a:solidFill>
                  <a:srgbClr val="002060"/>
                </a:solidFill>
                <a:effectLst>
                  <a:glow rad="63500">
                    <a:schemeClr val="bg1"/>
                  </a:glow>
                </a:effectLst>
              </a:rPr>
              <a:t>7. Organisation of temple support </a:t>
            </a:r>
            <a:r>
              <a:rPr lang="en-GB" sz="2000" b="1" dirty="0" smtClean="0">
                <a:ln>
                  <a:solidFill>
                    <a:schemeClr val="tx1"/>
                  </a:solidFill>
                </a:ln>
                <a:solidFill>
                  <a:srgbClr val="002060"/>
                </a:solidFill>
                <a:effectLst>
                  <a:glow rad="63500">
                    <a:schemeClr val="bg1"/>
                  </a:glow>
                </a:effectLst>
              </a:rPr>
              <a:t>(v.44-47)</a:t>
            </a:r>
            <a:r>
              <a:rPr lang="en-GB" sz="2800" b="1" dirty="0" smtClean="0">
                <a:ln>
                  <a:solidFill>
                    <a:schemeClr val="tx1"/>
                  </a:solidFill>
                </a:ln>
                <a:solidFill>
                  <a:srgbClr val="002060"/>
                </a:solidFill>
                <a:effectLst>
                  <a:glow rad="63500">
                    <a:schemeClr val="bg1"/>
                  </a:glow>
                </a:effectLst>
              </a:rPr>
              <a:t>   </a:t>
            </a:r>
            <a:endParaRPr lang="en-GB" sz="2800" b="1" dirty="0">
              <a:ln>
                <a:solidFill>
                  <a:schemeClr val="tx1"/>
                </a:solidFill>
              </a:ln>
              <a:solidFill>
                <a:srgbClr val="002060"/>
              </a:solidFill>
              <a:effectLst>
                <a:glow rad="63500">
                  <a:schemeClr val="bg1"/>
                </a:glow>
              </a:effectLst>
            </a:endParaRPr>
          </a:p>
        </p:txBody>
      </p:sp>
    </p:spTree>
    <p:extLst>
      <p:ext uri="{BB962C8B-B14F-4D97-AF65-F5344CB8AC3E}">
        <p14:creationId xmlns:p14="http://schemas.microsoft.com/office/powerpoint/2010/main" val="19314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317500"/>
          </a:effectLst>
        </p:spPr>
      </p:pic>
      <p:sp>
        <p:nvSpPr>
          <p:cNvPr id="5" name="TextBox 4"/>
          <p:cNvSpPr txBox="1"/>
          <p:nvPr/>
        </p:nvSpPr>
        <p:spPr>
          <a:xfrm>
            <a:off x="1055802" y="414779"/>
            <a:ext cx="10180949" cy="461665"/>
          </a:xfrm>
          <a:prstGeom prst="rect">
            <a:avLst/>
          </a:prstGeom>
          <a:noFill/>
        </p:spPr>
        <p:txBody>
          <a:bodyPr wrap="square" rtlCol="0">
            <a:spAutoFit/>
          </a:bodyPr>
          <a:lstStyle/>
          <a:p>
            <a:pPr algn="ctr"/>
            <a:r>
              <a:rPr lang="en-GB" sz="2400" b="1" dirty="0" smtClean="0">
                <a:ln>
                  <a:solidFill>
                    <a:schemeClr val="tx1"/>
                  </a:solidFill>
                </a:ln>
                <a:solidFill>
                  <a:srgbClr val="0070C0"/>
                </a:solidFill>
                <a:effectLst>
                  <a:glow rad="88900">
                    <a:schemeClr val="bg1"/>
                  </a:glow>
                  <a:outerShdw blurRad="38100" dist="38100" dir="2700000" algn="tl">
                    <a:srgbClr val="000000">
                      <a:alpha val="43137"/>
                    </a:srgbClr>
                  </a:outerShdw>
                </a:effectLst>
              </a:rPr>
              <a:t>Nehemiah 11:1-12:47</a:t>
            </a:r>
            <a:endParaRPr lang="en-GB" sz="2400" b="1" dirty="0">
              <a:ln>
                <a:solidFill>
                  <a:schemeClr val="tx1"/>
                </a:solidFill>
              </a:ln>
              <a:solidFill>
                <a:srgbClr val="0070C0"/>
              </a:solidFill>
              <a:effectLst>
                <a:glow rad="88900">
                  <a:schemeClr val="bg1"/>
                </a:glow>
                <a:outerShdw blurRad="38100" dist="38100" dir="2700000" algn="tl">
                  <a:srgbClr val="000000">
                    <a:alpha val="43137"/>
                  </a:srgbClr>
                </a:outerShdw>
              </a:effectLst>
            </a:endParaRPr>
          </a:p>
        </p:txBody>
      </p:sp>
      <p:sp>
        <p:nvSpPr>
          <p:cNvPr id="6" name="TextBox 5"/>
          <p:cNvSpPr txBox="1"/>
          <p:nvPr/>
        </p:nvSpPr>
        <p:spPr>
          <a:xfrm>
            <a:off x="1055802" y="1122363"/>
            <a:ext cx="10039546" cy="646331"/>
          </a:xfrm>
          <a:prstGeom prst="rect">
            <a:avLst/>
          </a:prstGeom>
          <a:solidFill>
            <a:schemeClr val="accent4">
              <a:lumMod val="20000"/>
              <a:lumOff val="80000"/>
            </a:schemeClr>
          </a:solidFill>
        </p:spPr>
        <p:txBody>
          <a:bodyPr wrap="square" rtlCol="0">
            <a:spAutoFit/>
          </a:bodyPr>
          <a:lstStyle/>
          <a:p>
            <a:pPr marL="457200" indent="-457200">
              <a:buFont typeface="+mj-lt"/>
              <a:buAutoNum type="arabicPeriod"/>
            </a:pPr>
            <a:r>
              <a:rPr lang="en-GB" sz="3600" b="1" dirty="0" smtClean="0">
                <a:ln>
                  <a:solidFill>
                    <a:schemeClr val="tx1"/>
                  </a:solidFill>
                </a:ln>
                <a:solidFill>
                  <a:srgbClr val="7030A0"/>
                </a:solidFill>
                <a:effectLst>
                  <a:glow rad="63500">
                    <a:srgbClr val="FFFF00"/>
                  </a:glow>
                </a:effectLst>
              </a:rPr>
              <a:t>Ministry = living where God wants to you to live</a:t>
            </a:r>
            <a:endParaRPr lang="en-GB" sz="3600" b="1" dirty="0">
              <a:ln>
                <a:solidFill>
                  <a:schemeClr val="tx1"/>
                </a:solidFill>
              </a:ln>
              <a:solidFill>
                <a:srgbClr val="7030A0"/>
              </a:solidFill>
              <a:effectLst>
                <a:glow rad="63500">
                  <a:srgbClr val="FFFF00"/>
                </a:glow>
              </a:effectLst>
            </a:endParaRPr>
          </a:p>
        </p:txBody>
      </p:sp>
    </p:spTree>
    <p:extLst>
      <p:ext uri="{BB962C8B-B14F-4D97-AF65-F5344CB8AC3E}">
        <p14:creationId xmlns:p14="http://schemas.microsoft.com/office/powerpoint/2010/main" val="342703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TotalTime>
  <Words>1178</Words>
  <Application>Microsoft Office PowerPoint</Application>
  <PresentationFormat>Widescreen</PresentationFormat>
  <Paragraphs>185</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We're in God's army now</dc:title>
  <dc:creator>Colin Howells</dc:creator>
  <cp:lastModifiedBy>IT Team</cp:lastModifiedBy>
  <cp:revision>31</cp:revision>
  <dcterms:created xsi:type="dcterms:W3CDTF">2015-01-01T17:19:56Z</dcterms:created>
  <dcterms:modified xsi:type="dcterms:W3CDTF">2015-09-02T17:18:26Z</dcterms:modified>
</cp:coreProperties>
</file>